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  <p:sldMasterId id="2147483680" r:id="rId3"/>
    <p:sldMasterId id="2147483693" r:id="rId4"/>
  </p:sldMasterIdLst>
  <p:notesMasterIdLst>
    <p:notesMasterId r:id="rId34"/>
  </p:notesMasterIdLst>
  <p:sldIdLst>
    <p:sldId id="876" r:id="rId5"/>
    <p:sldId id="877" r:id="rId6"/>
    <p:sldId id="883" r:id="rId7"/>
    <p:sldId id="884" r:id="rId8"/>
    <p:sldId id="885" r:id="rId9"/>
    <p:sldId id="878" r:id="rId10"/>
    <p:sldId id="263" r:id="rId11"/>
    <p:sldId id="276" r:id="rId12"/>
    <p:sldId id="312" r:id="rId13"/>
    <p:sldId id="420" r:id="rId14"/>
    <p:sldId id="421" r:id="rId15"/>
    <p:sldId id="423" r:id="rId16"/>
    <p:sldId id="424" r:id="rId17"/>
    <p:sldId id="425" r:id="rId18"/>
    <p:sldId id="882" r:id="rId19"/>
    <p:sldId id="264" r:id="rId20"/>
    <p:sldId id="429" r:id="rId21"/>
    <p:sldId id="290" r:id="rId22"/>
    <p:sldId id="428" r:id="rId23"/>
    <p:sldId id="441" r:id="rId24"/>
    <p:sldId id="442" r:id="rId25"/>
    <p:sldId id="443" r:id="rId26"/>
    <p:sldId id="881" r:id="rId27"/>
    <p:sldId id="826" r:id="rId28"/>
    <p:sldId id="827" r:id="rId29"/>
    <p:sldId id="875" r:id="rId30"/>
    <p:sldId id="879" r:id="rId31"/>
    <p:sldId id="417" r:id="rId32"/>
    <p:sldId id="418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5"/>
    <p:restoredTop sz="93831"/>
  </p:normalViewPr>
  <p:slideViewPr>
    <p:cSldViewPr>
      <p:cViewPr varScale="1">
        <p:scale>
          <a:sx n="84" d="100"/>
          <a:sy n="84" d="100"/>
        </p:scale>
        <p:origin x="192" y="8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9T16:23:55.5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104 1 24575,'-12'0'0,"1"0"0,-1 0 0,1 0 0,0 0 0,-1 0 0,1 0 0,-1 0 0,6 5 0,1 1 0,10 5 0,1 1 0,5-1 0,1 0 0,14 9 0,-6-2 0,22 11 0,12 4 0,-5-7 0,8 4-1405,27 12 0,5 2 1405,-29-14 0,1 0 0,0 1 0,3 2 0,1 1 0,-2 1 0,16 14 0,-4 0 0,-8-9 0,-3 1-915,-2 6 0,1 1 915,11 0 0,3 1 0,-4 2 0,3 1-868,-16-12 0,2 1 0,0 2 868,0 1 0,0 2 0,-1 0 0,1 1 0,-1 0 0,1 0 0,0 0 0,0 0 0,-1-1 0,20 13 0,-2-1-615,-6-2 0,-3-3 615,-11-12 0,-3-1 594,-12 2 1,-1-1-595,6-1 0,1-3 543,0-4 0,0-2-543,30 23 2810,4-18-2810,-49-16 1752,7-6-1752,-7 6 1027,10-3-1027,0 11 0,19 2 0,12 22-142,-32-28 0,1 0 142,2 5 0,0 1 0,41 13 0,-1 1 0,1-7 0,-19-1 0,-4-6 0,-20-6 0,0 4 0,0-5 0,26 28-1043,6 6 1043,-26-19 0,2 2 0,-1-1 0,0-1 0,-4-6 0,0-1 0,3 7 0,0-2-117,-5-11 1,-2-2 116,32 23 836,-21-19-836,-22-15 0,-16 0 0,-1-1 1076,-9 0-1076,3 0 258,-9 1-258,9-1 0,-9 0 0,9 0 0,-9 0 0,9 1 0,-4-1 0,1 0 0,3 0 0,-4 1 0,5-1 0,0 0 0,1 0 0,-1 1 0,-5-1 0,4 0 0,-4 0 0,1 1 0,3-1 0,-4-5 0,0 4 0,4-9 0,-4 9 0,0-9 0,-1 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9T16:23:59.7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24575,'0'11'0,"0"6"0,5-5 0,1 9 0,7 7 0,3 26 0,7-5 0,3 15 0,10 0 0,-3-20 0,3 5-2175,6 17 1,3 5 2174,-2-12 0,4 3 0,0 2 0,-4 4 0,0 2 0,1 0-789,3 0 1,1-1 0,-2 0 788,-9-8 0,-3-2 0,0 0-637,16 19 0,-2-2 637,-8-11 0,-2 0-288,1 1 0,-2-2 288,-11-16 0,-3-3 3212,18 38-3212,-27-48 2600,-1-2-2600,-2-11 1807,0-4-1807,0-2 945,0-5-945,1 0 0,-1 1 0,0-1 0,0 0 0,1 5 0,-1 2 0,0-1 0,5 14 0,-3-11 0,3 8 0,-5-12 0,0 0 0,1-3 0,4 8 0,-4-9 0,5 5 0,-6-6 0,0 0 0,0 0 0,1 1 0,-1-1 0,0 0 0,0 0 0,1 1 0,4 4 0,-4 1 0,9 6 0,0 9 0,6 3 0,19 19 0,-12-7 0,21 17 0,-31-26 0,14 14 0,-24-27 0,5 8 0,-8-11 0,1 1 0,-1-6 0,0 4 0,0-3 0,1 4 0,-1-4 0,5 3 0,-4-9 0,5 5 0,-6-1 0,0 1 0,0 1 0,9 13 0,-7-11 0,7 7 0,-9-5 0,0-10 0,0 4 0,6 1 0,-5-5 0,4 4 0,-4-4 0,-1-1 0,-5 0 0,4 0 0,-9 1 0,9-1 0,-3 5 0,4-4 0,0 5 0,0-6 0,0 0 0,1 0 0,-1 1 0,10 4 0,-7-4 0,7 5 0,-10-6 0,1 0 0,-1 0 0,0 0 0,0 1 0,1-1 0,-1 0 0,0 0 0,0 1 0,-5-1 0,4 0 0,-3 0 0,4 1 0,0-1 0,0-5 0,-4 4 0,3-4 0,-4 0 0,0 4 0,4-8 0,-4 8 0,6-9 0,-1 9 0,0-4 0,0 5 0,0-4 0,-4-2 0,-2-5 0</inkml:trace>
</inkml:ink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A25DF-298F-2F48-9812-E0BE0E8CF350}" type="datetimeFigureOut">
              <a:rPr lang="en-US"/>
              <a:pPr/>
              <a:t>10/17/22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F8C76D-B8B4-7141-8CD9-2D10AD4E5F53}" type="slidenum">
              <a:rPr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4723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7">
            <a:extLst>
              <a:ext uri="{FF2B5EF4-FFF2-40B4-BE49-F238E27FC236}">
                <a16:creationId xmlns:a16="http://schemas.microsoft.com/office/drawing/2014/main" id="{1F0F02C8-2237-5540-AFC8-8F1AD8227D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FBBD55A-E40C-9440-A121-7B8A8809800D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0291" name="Rectangle 2">
            <a:extLst>
              <a:ext uri="{FF2B5EF4-FFF2-40B4-BE49-F238E27FC236}">
                <a16:creationId xmlns:a16="http://schemas.microsoft.com/office/drawing/2014/main" id="{F3F79278-9E88-5F4E-BC2F-0F480061531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0292" name="Rectangle 3">
            <a:extLst>
              <a:ext uri="{FF2B5EF4-FFF2-40B4-BE49-F238E27FC236}">
                <a16:creationId xmlns:a16="http://schemas.microsoft.com/office/drawing/2014/main" id="{21F48FF0-18B5-1346-B48A-CA9D3A4464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>
                <a:ea typeface="ＭＳ Ｐゴシック" panose="020B0600070205080204" pitchFamily="34" charset="-128"/>
              </a:rPr>
              <a:t>\nabla \times (\frac{D}{Dt} \vec V_h) = \nabla \times (-f \hat k \times \vec V_h) - \nabla \times (\nabla_p \Phi)</a:t>
            </a:r>
          </a:p>
          <a:p>
            <a:pPr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499591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7">
            <a:extLst>
              <a:ext uri="{FF2B5EF4-FFF2-40B4-BE49-F238E27FC236}">
                <a16:creationId xmlns:a16="http://schemas.microsoft.com/office/drawing/2014/main" id="{FD3D0A89-E3E0-5D4A-B9A5-FD93B7E79D1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F78DC47-3A49-AF4C-B388-C756EC305C03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1315" name="Rectangle 2">
            <a:extLst>
              <a:ext uri="{FF2B5EF4-FFF2-40B4-BE49-F238E27FC236}">
                <a16:creationId xmlns:a16="http://schemas.microsoft.com/office/drawing/2014/main" id="{07FBA9FA-CF56-7E44-9D57-6584FA71CC3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1316" name="Rectangle 3">
            <a:extLst>
              <a:ext uri="{FF2B5EF4-FFF2-40B4-BE49-F238E27FC236}">
                <a16:creationId xmlns:a16="http://schemas.microsoft.com/office/drawing/2014/main" id="{A33E490C-07FE-BA42-B08C-C4BE3E3E7A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9658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75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79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04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807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107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883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66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\frac {D\zeta_{abs}} {Dt} \simeq 0</a:t>
            </a:r>
          </a:p>
          <a:p>
            <a:r>
              <a: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\frac {\partial \zeta_{abs}} {\partial t} \simeq -\vec V \cdot \vec \nabla_p \zeta_{abs} - \omega \frac {\partial \zeta_{abs}} {\partial p}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A0CDCA-1C9D-954B-844F-2C8A40CDB7E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29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98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43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63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37870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328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677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78591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4893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01710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7868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916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39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27889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82768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457200"/>
            <a:ext cx="19431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56769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39102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457200"/>
            <a:ext cx="77724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53452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685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637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869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588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143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416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037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377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3754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6751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4748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6887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457200"/>
            <a:ext cx="77724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13628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68BBBB2-C3BC-C14D-8B2A-051F4388CAB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3E67EE2-6141-E54A-AD0F-AB44E98A15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6D1C034-087D-084B-BBF8-3E195EE648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/>
            </a:lvl1pPr>
          </a:lstStyle>
          <a:p>
            <a:fld id="{5E19CC03-1020-D24B-9A4C-6A4886BB603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340547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FED2F64-D734-1E42-B1A3-7B8C01A2294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28141F2-8509-2B49-8C91-6F6805CEE6A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E44ADA5-7B59-AD4F-A4A2-1D4BB23C12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/>
            </a:lvl1pPr>
          </a:lstStyle>
          <a:p>
            <a:fld id="{D9ECA8B3-6AA7-9547-BE3C-38ED9699BA1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1021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43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56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05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36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63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049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50193-55E4-421C-9F92-3304CC3C3F97}" type="datetimeFigureOut">
              <a:rPr lang="en-US" smtClean="0"/>
              <a:pPr/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C0FFA-BE8E-41F8-BD21-CB7126B7DA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17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57200"/>
            <a:ext cx="7772400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389075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53F52-B865-F145-ABA4-AB8B9697422E}" type="datetimeFigureOut">
              <a:t>10/17/22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677E4-1653-7B44-9644-D52B7D438F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254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8945ECDA-7BEC-A241-ADFB-9215946AE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159C19F4-DF21-324D-89AC-96CC35E47E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69D84CFC-9474-F949-BB9F-D5295E44510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pitchFamily="-84" charset="0"/>
                <a:ea typeface="ＭＳ Ｐゴシック" pitchFamily="-84" charset="-128"/>
                <a:cs typeface="ＭＳ Ｐゴシック" pitchFamily="-8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5DCA7E6-5BA6-D64E-94FF-102405BEABE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>
                <a:solidFill>
                  <a:srgbClr val="000000"/>
                </a:solidFill>
                <a:latin typeface="Arial" pitchFamily="-84" charset="0"/>
                <a:ea typeface="ＭＳ Ｐゴシック" pitchFamily="-84" charset="-128"/>
                <a:cs typeface="ＭＳ Ｐゴシック" pitchFamily="-8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657A112-41F9-3F4A-ADDE-363D6538450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rgbClr val="000000"/>
                </a:solidFill>
              </a:defRPr>
            </a:lvl1pPr>
          </a:lstStyle>
          <a:p>
            <a:fld id="{9255A7E7-BBE6-B24B-B29A-9170FFB87A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1999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1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2.xml"/><Relationship Id="rId5" Type="http://schemas.openxmlformats.org/officeDocument/2006/relationships/image" Target="../media/image100.png"/><Relationship Id="rId4" Type="http://schemas.openxmlformats.org/officeDocument/2006/relationships/customXml" Target="../ink/ink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C84B3-8D52-BE4E-BBF4-6473D388AF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Logic(s) of thermal wind balance: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Warm and cool core cyclones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B77005-8F9E-B24A-A0F3-A6062FF0C1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ATM 651</a:t>
            </a:r>
          </a:p>
        </p:txBody>
      </p:sp>
    </p:spTree>
    <p:extLst>
      <p:ext uri="{BB962C8B-B14F-4D97-AF65-F5344CB8AC3E}">
        <p14:creationId xmlns:p14="http://schemas.microsoft.com/office/powerpoint/2010/main" val="2488746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0" y="0"/>
            <a:ext cx="8478253" cy="584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This is only half the story of a vortex</a:t>
            </a:r>
            <a:endParaRPr kumimoji="0" lang="en-US" sz="3200" b="1" i="0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8014B0-992A-EB42-AE7B-F57F2271F73E}"/>
              </a:ext>
            </a:extLst>
          </p:cNvPr>
          <p:cNvGrpSpPr/>
          <p:nvPr/>
        </p:nvGrpSpPr>
        <p:grpSpPr>
          <a:xfrm>
            <a:off x="4191000" y="1219200"/>
            <a:ext cx="4953000" cy="5165558"/>
            <a:chOff x="366218" y="1235242"/>
            <a:chExt cx="8244382" cy="516555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A02807F-281C-7343-89A5-0B106EF2C9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961"/>
            <a:stretch/>
          </p:blipFill>
          <p:spPr>
            <a:xfrm>
              <a:off x="381000" y="1235242"/>
              <a:ext cx="8229600" cy="5165558"/>
            </a:xfrm>
            <a:prstGeom prst="rect">
              <a:avLst/>
            </a:prstGeom>
          </p:spPr>
        </p:pic>
        <p:sp>
          <p:nvSpPr>
            <p:cNvPr id="1453060" name="Line 4"/>
            <p:cNvSpPr>
              <a:spLocks noChangeShapeType="1"/>
            </p:cNvSpPr>
            <p:nvPr/>
          </p:nvSpPr>
          <p:spPr bwMode="auto">
            <a:xfrm>
              <a:off x="609600" y="6333704"/>
              <a:ext cx="7620000" cy="0"/>
            </a:xfrm>
            <a:prstGeom prst="line">
              <a:avLst/>
            </a:prstGeom>
            <a:noFill/>
            <a:ln w="76200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lIns="90488" tIns="44450" rIns="90488" bIns="44450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endParaRPr>
            </a:p>
          </p:txBody>
        </p:sp>
        <p:sp>
          <p:nvSpPr>
            <p:cNvPr id="1453063" name="Oval 7"/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453078" name="Text Box 22"/>
            <p:cNvSpPr txBox="1">
              <a:spLocks noChangeArrowheads="1"/>
            </p:cNvSpPr>
            <p:nvPr/>
          </p:nvSpPr>
          <p:spPr bwMode="auto">
            <a:xfrm>
              <a:off x="366218" y="4727816"/>
              <a:ext cx="3550693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 than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that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</a:t>
              </a: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29" name="Text Box 22">
              <a:extLst>
                <a:ext uri="{FF2B5EF4-FFF2-40B4-BE49-F238E27FC236}">
                  <a16:creationId xmlns:a16="http://schemas.microsoft.com/office/drawing/2014/main" id="{ABA560CB-FDFB-3B4B-AF85-4AAF787646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792" y="4716445"/>
              <a:ext cx="3755408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warmer</a:t>
              </a:r>
              <a:r>
                <a:rPr kumimoji="0" lang="en-US" sz="20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 </a:t>
              </a: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than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 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that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30" name="Text Box 22">
              <a:extLst>
                <a:ext uri="{FF2B5EF4-FFF2-40B4-BE49-F238E27FC236}">
                  <a16:creationId xmlns:a16="http://schemas.microsoft.com/office/drawing/2014/main" id="{69414990-221B-FA4D-8878-A2AA56EA9B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7671" y="1481923"/>
              <a:ext cx="3550693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warmer</a:t>
              </a:r>
              <a:r>
                <a:rPr kumimoji="0" lang="en-US" sz="20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that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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</a:t>
              </a:r>
              <a:endPara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31" name="Text Box 22">
              <a:extLst>
                <a:ext uri="{FF2B5EF4-FFF2-40B4-BE49-F238E27FC236}">
                  <a16:creationId xmlns:a16="http://schemas.microsoft.com/office/drawing/2014/main" id="{690D5CEB-6A6C-264F-B806-68ECAFE7F3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7507" y="1331794"/>
              <a:ext cx="3550693" cy="104387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</a:t>
              </a:r>
              <a:r>
                <a:rPr kumimoji="0" lang="en-US" sz="2000" b="1" i="0" u="none" strike="noStrike" kern="1200" cap="none" spc="0" normalizeH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 </a:t>
              </a: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that</a:t>
              </a: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3132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7034CC-F08F-3048-81A6-06AE3C813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95400"/>
            <a:ext cx="8458200" cy="5143500"/>
          </a:xfrm>
          <a:prstGeom prst="rect">
            <a:avLst/>
          </a:prstGeom>
        </p:spPr>
      </p:pic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0" y="0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This is a whole vortex (two jets)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T(K) contours</a:t>
            </a:r>
            <a:endParaRPr kumimoji="0" lang="en-US" sz="3200" b="1" i="0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Times New Roman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8014B0-992A-EB42-AE7B-F57F2271F73E}"/>
              </a:ext>
            </a:extLst>
          </p:cNvPr>
          <p:cNvGrpSpPr/>
          <p:nvPr/>
        </p:nvGrpSpPr>
        <p:grpSpPr>
          <a:xfrm>
            <a:off x="5038883" y="1315752"/>
            <a:ext cx="4257517" cy="4347565"/>
            <a:chOff x="1371464" y="1331794"/>
            <a:chExt cx="7086736" cy="4347565"/>
          </a:xfrm>
        </p:grpSpPr>
        <p:sp>
          <p:nvSpPr>
            <p:cNvPr id="1453063" name="Oval 7"/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453078" name="Text Box 22"/>
            <p:cNvSpPr txBox="1">
              <a:spLocks noChangeArrowheads="1"/>
            </p:cNvSpPr>
            <p:nvPr/>
          </p:nvSpPr>
          <p:spPr bwMode="auto">
            <a:xfrm>
              <a:off x="1371464" y="4727816"/>
              <a:ext cx="3550693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 than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that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</a:t>
              </a: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29" name="Text Box 22">
              <a:extLst>
                <a:ext uri="{FF2B5EF4-FFF2-40B4-BE49-F238E27FC236}">
                  <a16:creationId xmlns:a16="http://schemas.microsoft.com/office/drawing/2014/main" id="{ABA560CB-FDFB-3B4B-AF85-4AAF787646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792" y="4716445"/>
              <a:ext cx="3755408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warmer</a:t>
              </a:r>
              <a:r>
                <a:rPr kumimoji="0" lang="en-US" sz="20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 </a:t>
              </a: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than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 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that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30" name="Text Box 22">
              <a:extLst>
                <a:ext uri="{FF2B5EF4-FFF2-40B4-BE49-F238E27FC236}">
                  <a16:creationId xmlns:a16="http://schemas.microsoft.com/office/drawing/2014/main" id="{69414990-221B-FA4D-8878-A2AA56EA9B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2917" y="1481923"/>
              <a:ext cx="3550693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warmer</a:t>
              </a:r>
              <a:r>
                <a:rPr kumimoji="0" lang="en-US" sz="20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that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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</a:t>
              </a:r>
              <a:endPara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31" name="Text Box 22">
              <a:extLst>
                <a:ext uri="{FF2B5EF4-FFF2-40B4-BE49-F238E27FC236}">
                  <a16:creationId xmlns:a16="http://schemas.microsoft.com/office/drawing/2014/main" id="{690D5CEB-6A6C-264F-B806-68ECAFE7F3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7507" y="1331794"/>
              <a:ext cx="3550693" cy="104387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</a:t>
              </a:r>
              <a:r>
                <a:rPr kumimoji="0" lang="en-US" sz="2000" b="1" i="0" u="none" strike="noStrike" kern="1200" cap="none" spc="0" normalizeH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 </a:t>
              </a: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that</a:t>
              </a: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-152400" y="1371600"/>
            <a:ext cx="4952559" cy="4304343"/>
            <a:chOff x="112544" y="1255594"/>
            <a:chExt cx="8243649" cy="4304343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827" y="4608394"/>
              <a:ext cx="3550692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 than </a:t>
              </a:r>
            </a:p>
            <a:p>
              <a:pPr lvl="0" algn="ctr" eaLnBrk="0" fontAlgn="base" hangingPunct="0">
                <a:spcBef>
                  <a:spcPct val="5000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that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6" name="Text Box 22">
              <a:extLst>
                <a:ext uri="{FF2B5EF4-FFF2-40B4-BE49-F238E27FC236}">
                  <a16:creationId xmlns:a16="http://schemas.microsoft.com/office/drawing/2014/main" id="{463546EC-D89F-A045-BD32-C3DB920CA8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544" y="4608394"/>
              <a:ext cx="3755407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warmer</a:t>
              </a:r>
              <a:r>
                <a:rPr kumimoji="0" lang="en-US" sz="20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 </a:t>
              </a: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than</a:t>
              </a:r>
            </a:p>
            <a:p>
              <a:pPr lvl="0" algn="ctr" eaLnBrk="0" fontAlgn="base" hangingPunct="0">
                <a:spcBef>
                  <a:spcPct val="50000"/>
                </a:spcBef>
                <a:spcAft>
                  <a:spcPct val="0"/>
                </a:spcAft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that</a:t>
              </a:r>
              <a:r>
                <a:rPr lang="en-US" sz="24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 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5501" y="1331794"/>
              <a:ext cx="3550692" cy="9515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warmer</a:t>
              </a:r>
              <a:r>
                <a:rPr kumimoji="0" lang="en-US" sz="20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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  <a:sym typeface="Wingdings" pitchFamily="2" charset="2"/>
                </a:rPr>
                <a:t> 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that</a:t>
              </a: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</a:t>
              </a:r>
              <a:endPara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8" name="Text Box 22">
              <a:extLst>
                <a:ext uri="{FF2B5EF4-FFF2-40B4-BE49-F238E27FC236}">
                  <a16:creationId xmlns:a16="http://schemas.microsoft.com/office/drawing/2014/main" id="{A67E65B8-B045-444F-8742-7FBE84D94B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544" y="1255594"/>
              <a:ext cx="3550692" cy="104387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</a:t>
              </a:r>
              <a:r>
                <a:rPr kumimoji="0" lang="en-US" sz="2000" b="1" i="0" u="none" strike="noStrike" kern="1200" cap="none" spc="0" normalizeH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  <a:p>
              <a:pPr lvl="0" algn="ctr" eaLnBrk="0" fontAlgn="base" hangingPunct="0">
                <a:spcBef>
                  <a:spcPct val="50000"/>
                </a:spcBef>
                <a:spcAft>
                  <a:spcPct val="0"/>
                </a:spcAft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that</a:t>
              </a:r>
              <a:r>
                <a:rPr lang="en-US" sz="2800" b="1" dirty="0">
                  <a:solidFill>
                    <a:srgbClr val="0066CC"/>
                  </a:solidFill>
                  <a:latin typeface="Arial" pitchFamily="34" charset="0"/>
                </a:rPr>
                <a:t> </a:t>
              </a:r>
              <a:r>
                <a:rPr lang="en-US" sz="28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</a:t>
              </a: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8424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CEA1BB-3783-4C40-BC25-A64659A85F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22"/>
          <a:stretch/>
        </p:blipFill>
        <p:spPr>
          <a:xfrm>
            <a:off x="152400" y="1203158"/>
            <a:ext cx="8458200" cy="5350042"/>
          </a:xfrm>
          <a:prstGeom prst="rect">
            <a:avLst/>
          </a:prstGeom>
        </p:spPr>
      </p:pic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0" y="0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This is a whole vortex (two jets)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chemeClr val="bg2"/>
                </a:solidFill>
                <a:latin typeface="Symbol" pitchFamily="2" charset="2"/>
              </a:rPr>
              <a:t>q</a:t>
            </a: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(K) contours</a:t>
            </a:r>
            <a:endParaRPr kumimoji="0" lang="en-US" sz="3200" b="1" i="0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Times New Roman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970237" y="1066800"/>
            <a:ext cx="5887762" cy="5081969"/>
            <a:chOff x="1981200" y="950794"/>
            <a:chExt cx="9800320" cy="5081969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39685" y="3465394"/>
              <a:ext cx="6341835" cy="256736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 than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en-US" sz="5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that 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below the cyclone </a:t>
              </a: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78665" y="950794"/>
              <a:ext cx="6976019" cy="193642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warmer</a:t>
              </a:r>
              <a:r>
                <a:rPr kumimoji="0" lang="en-US" sz="24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en-US" sz="40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 that 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kumimoji="0" lang="en-US" sz="24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above the cyclone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0436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416338-6156-CE4C-9484-0CFA3E4BA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19200"/>
            <a:ext cx="8458200" cy="5410200"/>
          </a:xfrm>
          <a:prstGeom prst="rect">
            <a:avLst/>
          </a:prstGeom>
        </p:spPr>
      </p:pic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0" y="0"/>
            <a:ext cx="8478253" cy="584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Red is positive vorticity</a:t>
            </a:r>
            <a:r>
              <a:rPr kumimoji="0" lang="en-US" sz="3200" b="1" i="0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 , </a:t>
            </a:r>
            <a:r>
              <a:rPr lang="en-US" sz="3200" b="1" dirty="0">
                <a:solidFill>
                  <a:schemeClr val="bg2"/>
                </a:solidFill>
                <a:latin typeface="Symbol" pitchFamily="2" charset="2"/>
              </a:rPr>
              <a:t>q</a:t>
            </a: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(K) contours</a:t>
            </a:r>
            <a:endParaRPr kumimoji="0" lang="en-US" sz="3200" b="1" i="0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Times New Roman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970237" y="1066800"/>
            <a:ext cx="5887762" cy="5081969"/>
            <a:chOff x="1981200" y="950794"/>
            <a:chExt cx="9800320" cy="5081969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39685" y="3465394"/>
              <a:ext cx="6341835" cy="256736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 than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en-US" sz="5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that 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below the cyclone </a:t>
              </a: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78665" y="950794"/>
              <a:ext cx="6976019" cy="193642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warmer</a:t>
              </a:r>
              <a:r>
                <a:rPr kumimoji="0" lang="en-US" sz="2400" b="1" i="0" u="none" strike="noStrike" kern="1200" cap="none" spc="0" normalizeH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en-US" sz="4000" b="1" dirty="0">
                  <a:solidFill>
                    <a:schemeClr val="bg2"/>
                  </a:solidFill>
                  <a:latin typeface="Arial" pitchFamily="34" charset="0"/>
                  <a:sym typeface="Wingdings" pitchFamily="2" charset="2"/>
                </a:rPr>
                <a:t> that 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kumimoji="0" lang="en-US" sz="2400" b="1" i="0" u="none" strike="noStrike" kern="1200" cap="none" spc="0" normalizeH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above the cyclone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3119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416338-6156-CE4C-9484-0CFA3E4BA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19200"/>
            <a:ext cx="8458200" cy="54102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C916C6B0-5275-4546-87A7-42752B1CFE72}"/>
              </a:ext>
            </a:extLst>
          </p:cNvPr>
          <p:cNvSpPr/>
          <p:nvPr/>
        </p:nvSpPr>
        <p:spPr bwMode="auto">
          <a:xfrm>
            <a:off x="2590800" y="2057400"/>
            <a:ext cx="4419600" cy="2667000"/>
          </a:xfrm>
          <a:prstGeom prst="ellipse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latin typeface="Times New Roman" pitchFamily="18" charset="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Cyclonic Vortex</a:t>
            </a:r>
          </a:p>
        </p:txBody>
      </p:sp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0" y="0"/>
            <a:ext cx="8478253" cy="584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Red is positive vorticity</a:t>
            </a:r>
            <a:r>
              <a:rPr kumimoji="0" lang="en-US" sz="3200" b="1" i="0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 , </a:t>
            </a:r>
            <a:r>
              <a:rPr lang="en-US" sz="3200" b="1" dirty="0">
                <a:solidFill>
                  <a:schemeClr val="bg2"/>
                </a:solidFill>
                <a:latin typeface="Symbol" pitchFamily="2" charset="2"/>
              </a:rPr>
              <a:t>q</a:t>
            </a: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(K) contours</a:t>
            </a:r>
            <a:endParaRPr kumimoji="0" lang="en-US" sz="3200" b="1" i="0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Times New Roman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970237" y="1066800"/>
            <a:ext cx="5811562" cy="5234369"/>
            <a:chOff x="1981200" y="950794"/>
            <a:chExt cx="9673484" cy="5234369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86013" y="3617794"/>
              <a:ext cx="6341836" cy="256736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 than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en-US" sz="5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that 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below the cyclone </a:t>
              </a: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78665" y="950794"/>
              <a:ext cx="6976019" cy="193642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warmer</a:t>
              </a:r>
              <a:r>
                <a:rPr kumimoji="0" lang="en-US" sz="2400" b="1" i="0" u="none" strike="noStrike" kern="1200" cap="none" spc="0" normalizeH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en-US" sz="4000" b="1" dirty="0">
                  <a:solidFill>
                    <a:schemeClr val="bg2"/>
                  </a:solidFill>
                  <a:latin typeface="Arial" pitchFamily="34" charset="0"/>
                  <a:sym typeface="Wingdings" pitchFamily="2" charset="2"/>
                </a:rPr>
                <a:t> that 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kumimoji="0" lang="en-US" sz="2400" b="1" i="0" u="none" strike="noStrike" kern="1200" cap="none" spc="0" normalizeH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above the cyclone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3662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460C-3576-9745-9962-6ADD56CB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20C70-17CE-6648-975E-B8A4C7887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" y="35943"/>
            <a:ext cx="9144000" cy="39738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14F538-5F5E-DD4E-B1F7-91C9439B7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4205758"/>
            <a:ext cx="7228936" cy="265224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9DE9AAE-32B1-A447-9BD2-88A5D22B4E16}"/>
                  </a:ext>
                </a:extLst>
              </p14:cNvPr>
              <p14:cNvContentPartPr/>
              <p14:nvPr/>
            </p14:nvContentPartPr>
            <p14:xfrm>
              <a:off x="4014204" y="3189451"/>
              <a:ext cx="1889280" cy="12625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9DE9AAE-32B1-A447-9BD2-88A5D22B4E1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05564" y="3180811"/>
                <a:ext cx="1906920" cy="12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8D44BB0-E6F2-A541-8451-8F36433AB309}"/>
                  </a:ext>
                </a:extLst>
              </p14:cNvPr>
              <p14:cNvContentPartPr/>
              <p14:nvPr/>
            </p14:nvContentPartPr>
            <p14:xfrm>
              <a:off x="1458924" y="3154171"/>
              <a:ext cx="923760" cy="13377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8D44BB0-E6F2-A541-8451-8F36433AB30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50284" y="3145171"/>
                <a:ext cx="941400" cy="135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1187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Generalization: </a:t>
            </a:r>
            <a:r>
              <a:rPr lang="en-US" i="1" dirty="0"/>
              <a:t>PV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1. We will see that </a:t>
            </a:r>
            <a:r>
              <a:rPr lang="en-US" dirty="0">
                <a:solidFill>
                  <a:srgbClr val="008000"/>
                </a:solidFill>
              </a:rPr>
              <a:t>every </a:t>
            </a:r>
            <a:r>
              <a:rPr lang="en-US" b="1" dirty="0">
                <a:solidFill>
                  <a:srgbClr val="008000"/>
                </a:solidFill>
              </a:rPr>
              <a:t>cyclonic</a:t>
            </a:r>
            <a:r>
              <a:rPr lang="en-US" dirty="0">
                <a:solidFill>
                  <a:srgbClr val="008000"/>
                </a:solidFill>
              </a:rPr>
              <a:t> vortex obeying vertical (hydrostatic) and horizontal (geostrophic or other) balance looks similar to this</a:t>
            </a:r>
            <a:r>
              <a:rPr lang="en-US" dirty="0"/>
              <a:t> (maybe stretched or shrunk):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352800"/>
            <a:ext cx="5951330" cy="24384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589130" y="3810000"/>
            <a:ext cx="2971800" cy="1371600"/>
          </a:xfrm>
          <a:prstGeom prst="ellipse">
            <a:avLst/>
          </a:prstGeom>
          <a:solidFill>
            <a:srgbClr val="008000">
              <a:alpha val="5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PV &gt; 0</a:t>
            </a:r>
          </a:p>
        </p:txBody>
      </p:sp>
    </p:spTree>
    <p:extLst>
      <p:ext uri="{BB962C8B-B14F-4D97-AF65-F5344CB8AC3E}">
        <p14:creationId xmlns:p14="http://schemas.microsoft.com/office/powerpoint/2010/main" val="3987520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7F84F8ED-B3A3-8443-890D-116B15533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5321300"/>
            <a:ext cx="4699000" cy="1308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0C3A5-71E0-DE45-8C0B-26B6F1184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273300"/>
            <a:ext cx="7772400" cy="41148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This is called a </a:t>
            </a:r>
            <a:r>
              <a:rPr lang="en-US" i="1" dirty="0">
                <a:solidFill>
                  <a:srgbClr val="0070C0"/>
                </a:solidFill>
              </a:rPr>
              <a:t>cool core </a:t>
            </a:r>
            <a:r>
              <a:rPr lang="en-US" i="1" dirty="0">
                <a:solidFill>
                  <a:schemeClr val="bg2"/>
                </a:solidFill>
              </a:rPr>
              <a:t>cyclone:</a:t>
            </a:r>
          </a:p>
          <a:p>
            <a:endParaRPr lang="en-US" i="1" dirty="0">
              <a:solidFill>
                <a:schemeClr val="bg2"/>
              </a:solidFill>
            </a:endParaRPr>
          </a:p>
          <a:p>
            <a:endParaRPr lang="en-US" i="1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US" i="1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This is called a </a:t>
            </a:r>
            <a:r>
              <a:rPr lang="en-US" i="1" dirty="0">
                <a:solidFill>
                  <a:srgbClr val="C00000"/>
                </a:solidFill>
              </a:rPr>
              <a:t>warm core </a:t>
            </a:r>
            <a:r>
              <a:rPr lang="en-US" i="1" dirty="0">
                <a:solidFill>
                  <a:schemeClr val="bg2"/>
                </a:solidFill>
              </a:rPr>
              <a:t>cyclone:</a:t>
            </a:r>
          </a:p>
          <a:p>
            <a:endParaRPr lang="en-US" i="1" dirty="0">
              <a:solidFill>
                <a:schemeClr val="bg2"/>
              </a:solidFill>
            </a:endParaRPr>
          </a:p>
          <a:p>
            <a:endParaRPr lang="en-US" i="1" dirty="0">
              <a:solidFill>
                <a:schemeClr val="bg2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CBF2DD8-3774-9D4A-9726-AE0702BEE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0" y="2806700"/>
            <a:ext cx="4953000" cy="1828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251A98-C851-B144-BA39-A05902D75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Since our main weather concern is in the </a:t>
            </a:r>
            <a:r>
              <a:rPr lang="en-US" i="1" dirty="0">
                <a:solidFill>
                  <a:schemeClr val="bg2"/>
                </a:solidFill>
              </a:rPr>
              <a:t>lower troposphere</a:t>
            </a:r>
            <a:r>
              <a:rPr lang="en-US" dirty="0">
                <a:solidFill>
                  <a:schemeClr val="bg2"/>
                </a:solidFill>
              </a:rPr>
              <a:t> (where water is),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7EFC39-09EE-944F-8217-6CAE88CF34D0}"/>
              </a:ext>
            </a:extLst>
          </p:cNvPr>
          <p:cNvCxnSpPr/>
          <p:nvPr/>
        </p:nvCxnSpPr>
        <p:spPr bwMode="auto">
          <a:xfrm flipH="1" flipV="1">
            <a:off x="2362200" y="4406900"/>
            <a:ext cx="4495800" cy="15240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4218207-E612-4845-B454-28D2C53DA2B2}"/>
              </a:ext>
            </a:extLst>
          </p:cNvPr>
          <p:cNvCxnSpPr>
            <a:cxnSpLocks/>
          </p:cNvCxnSpPr>
          <p:nvPr/>
        </p:nvCxnSpPr>
        <p:spPr bwMode="auto">
          <a:xfrm flipV="1">
            <a:off x="2133600" y="4483100"/>
            <a:ext cx="5029200" cy="15240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8A3C08D-C825-B74C-859C-B2866AB77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191000" y="4178300"/>
            <a:ext cx="240921" cy="393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4325B0-02AF-1046-BFF4-1416B6498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400" y="3429000"/>
            <a:ext cx="635000" cy="59928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693B997-D515-9A42-BEE3-F60BBEB27B3A}"/>
              </a:ext>
            </a:extLst>
          </p:cNvPr>
          <p:cNvCxnSpPr/>
          <p:nvPr/>
        </p:nvCxnSpPr>
        <p:spPr bwMode="auto">
          <a:xfrm flipH="1" flipV="1">
            <a:off x="2247900" y="6477000"/>
            <a:ext cx="4495800" cy="15240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C55C7AE-65C0-4A4A-B03C-1E002BE617FC}"/>
              </a:ext>
            </a:extLst>
          </p:cNvPr>
          <p:cNvCxnSpPr>
            <a:cxnSpLocks/>
          </p:cNvCxnSpPr>
          <p:nvPr/>
        </p:nvCxnSpPr>
        <p:spPr bwMode="auto">
          <a:xfrm flipV="1">
            <a:off x="2019300" y="6553200"/>
            <a:ext cx="5029200" cy="15240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014001F-0605-874F-97F8-EC23E3C1F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076700" y="6248400"/>
            <a:ext cx="240921" cy="393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C295FE3-8D06-5144-B2AD-1D51F74F9D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00" y="5486400"/>
            <a:ext cx="381000" cy="5992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31E645-801E-D640-83E8-21762DD13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7800" y="5486400"/>
            <a:ext cx="406400" cy="59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36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Balanced anticyclones exist too...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Just the opposite of a cyclone...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90800"/>
            <a:ext cx="6718300" cy="350559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276600" y="3352800"/>
            <a:ext cx="2667000" cy="1676400"/>
          </a:xfrm>
          <a:prstGeom prst="ellipse">
            <a:avLst/>
          </a:prstGeom>
          <a:solidFill>
            <a:srgbClr val="FF6600">
              <a:alpha val="5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PV &lt; 0</a:t>
            </a:r>
          </a:p>
        </p:txBody>
      </p:sp>
    </p:spTree>
    <p:extLst>
      <p:ext uri="{BB962C8B-B14F-4D97-AF65-F5344CB8AC3E}">
        <p14:creationId xmlns:p14="http://schemas.microsoft.com/office/powerpoint/2010/main" val="3072194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3B998-DD98-4A4C-BEF9-F03C252E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Vorticity (or PV) blobs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33222-96AC-004E-BDAA-67159344C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Where do they come from? </a:t>
            </a:r>
          </a:p>
          <a:p>
            <a:r>
              <a:rPr lang="en-US" dirty="0">
                <a:solidFill>
                  <a:srgbClr val="FF0000"/>
                </a:solidFill>
              </a:rPr>
              <a:t>How do they interact?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(this we studied, in the horizontal plane)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Do they get destroyed? 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(Soon: tackling the complications)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7F91AC-EC76-2643-8402-1E3D2D84C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083300"/>
            <a:ext cx="5575300" cy="46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A86692-A1E2-004F-8CC9-ECC689450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3000"/>
            <a:ext cx="1612590" cy="965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8A0C61-06D8-AB4C-9B5F-EF69852A6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143000"/>
            <a:ext cx="1593850" cy="122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766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19F2C-8608-1342-A949-F532AAFD9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Balanced vortices: logically a long way from </a:t>
            </a:r>
            <a:r>
              <a:rPr lang="en-US" dirty="0">
                <a:solidFill>
                  <a:srgbClr val="FF0000"/>
                </a:solidFill>
              </a:rPr>
              <a:t>Fundamentals</a:t>
            </a:r>
            <a:r>
              <a:rPr lang="en-US" dirty="0"/>
              <a:t>, but still </a:t>
            </a:r>
            <a:r>
              <a:rPr lang="en-US" dirty="0">
                <a:solidFill>
                  <a:srgbClr val="FF0000"/>
                </a:solidFill>
              </a:rPr>
              <a:t>Elemental</a:t>
            </a:r>
            <a:r>
              <a:rPr lang="en-US" dirty="0"/>
              <a:t> (</a:t>
            </a:r>
            <a:r>
              <a:rPr lang="en-US" i="1" dirty="0"/>
              <a:t>basic</a:t>
            </a:r>
            <a:r>
              <a:rPr lang="en-US" dirty="0"/>
              <a:t> to the observed atmosphere)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41D4AD-759D-7543-A651-A15921663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0935"/>
            <a:ext cx="9144000" cy="505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864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81435-C526-5944-A4B4-2D7C52425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warm core anticyclone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C9EF1C-ED93-8D46-92E5-5D8AD87F9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1371600"/>
            <a:ext cx="2819400" cy="91853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BE05B1-2D78-9044-99FB-E426B18CC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752600"/>
            <a:ext cx="8001000" cy="4572000"/>
          </a:xfrm>
        </p:spPr>
        <p:txBody>
          <a:bodyPr/>
          <a:lstStyle/>
          <a:p>
            <a:r>
              <a:rPr lang="en-US" sz="1600" dirty="0">
                <a:solidFill>
                  <a:schemeClr val="bg2"/>
                </a:solidFill>
              </a:rPr>
              <a:t>Where? Describe the situation. </a:t>
            </a:r>
          </a:p>
        </p:txBody>
      </p:sp>
    </p:spTree>
    <p:extLst>
      <p:ext uri="{BB962C8B-B14F-4D97-AF65-F5344CB8AC3E}">
        <p14:creationId xmlns:p14="http://schemas.microsoft.com/office/powerpoint/2010/main" val="28473933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81435-C526-5944-A4B4-2D7C52425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warm core cyclone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F9B887-C658-8149-9E1B-141B90687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1447800"/>
            <a:ext cx="3644900" cy="107155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4CFE2CE-295B-B440-AF3C-BC98E7AE0384}"/>
              </a:ext>
            </a:extLst>
          </p:cNvPr>
          <p:cNvSpPr txBox="1">
            <a:spLocks/>
          </p:cNvSpPr>
          <p:nvPr/>
        </p:nvSpPr>
        <p:spPr bwMode="auto">
          <a:xfrm>
            <a:off x="609600" y="2057400"/>
            <a:ext cx="77724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600" dirty="0">
                <a:solidFill>
                  <a:schemeClr val="bg2"/>
                </a:solidFill>
              </a:rPr>
              <a:t>Where? Describe the situation</a:t>
            </a:r>
            <a:endParaRPr lang="en-US" sz="1600" kern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579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81435-C526-5944-A4B4-2D7C52425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 cool core anticyclone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93DA9-DDDC-C748-A72C-BDD22F02F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4419600"/>
          </a:xfrm>
        </p:spPr>
        <p:txBody>
          <a:bodyPr/>
          <a:lstStyle/>
          <a:p>
            <a:r>
              <a:rPr lang="en-US" sz="1600" dirty="0">
                <a:solidFill>
                  <a:schemeClr val="bg2"/>
                </a:solidFill>
              </a:rPr>
              <a:t>Where? Describe the situation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238FCB-13DF-C84A-AC07-C67498994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743" y="1371600"/>
            <a:ext cx="3387256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300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A6CDE-EC20-6246-8347-0E699D54E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Question: what the heck is </a:t>
            </a:r>
            <a:r>
              <a:rPr lang="en-US" i="1" dirty="0">
                <a:solidFill>
                  <a:schemeClr val="bg2"/>
                </a:solidFill>
              </a:rPr>
              <a:t>absolute</a:t>
            </a:r>
            <a:r>
              <a:rPr lang="en-US" dirty="0">
                <a:solidFill>
                  <a:schemeClr val="bg2"/>
                </a:solidFill>
              </a:rPr>
              <a:t> vorticity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F0B89-A42A-9D4D-A164-CDC7A10FB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How is it conserved, in other words </a:t>
            </a:r>
          </a:p>
          <a:p>
            <a:r>
              <a:rPr lang="en-US" dirty="0">
                <a:solidFill>
                  <a:schemeClr val="bg2"/>
                </a:solidFill>
              </a:rPr>
              <a:t>planetary plus relative</a:t>
            </a:r>
          </a:p>
          <a:p>
            <a:r>
              <a:rPr lang="en-US" dirty="0">
                <a:solidFill>
                  <a:schemeClr val="bg2"/>
                </a:solidFill>
              </a:rPr>
              <a:t>how is f “planetary vorticity”? Last I heard it was </a:t>
            </a:r>
            <a:r>
              <a:rPr lang="en-US" i="1" dirty="0">
                <a:solidFill>
                  <a:schemeClr val="bg2"/>
                </a:solidFill>
              </a:rPr>
              <a:t>the strength of the Coriolis force </a:t>
            </a:r>
            <a:r>
              <a:rPr lang="en-US" dirty="0">
                <a:solidFill>
                  <a:schemeClr val="bg2"/>
                </a:solidFill>
              </a:rPr>
              <a:t>(when multiplied by velocity)</a:t>
            </a:r>
          </a:p>
        </p:txBody>
      </p:sp>
    </p:spTree>
    <p:extLst>
      <p:ext uri="{BB962C8B-B14F-4D97-AF65-F5344CB8AC3E}">
        <p14:creationId xmlns:p14="http://schemas.microsoft.com/office/powerpoint/2010/main" val="2464716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05"/>
            <a:ext cx="9144000" cy="68607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13044" y="5525998"/>
            <a:ext cx="3530956" cy="1200329"/>
          </a:xfrm>
          <a:prstGeom prst="rect">
            <a:avLst/>
          </a:prstGeom>
          <a:noFill/>
          <a:ln>
            <a:solidFill>
              <a:srgbClr val="4F81BD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ß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Same equation in Eulerian (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local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rate of change with time) form.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ß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Lackmann Eq. 1.51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5285531"/>
            <a:ext cx="5414871" cy="157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810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4000" cy="68931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60933" y="478118"/>
            <a:ext cx="13092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almost,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midlevels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especially</a:t>
            </a:r>
          </a:p>
        </p:txBody>
      </p:sp>
    </p:spTree>
    <p:extLst>
      <p:ext uri="{BB962C8B-B14F-4D97-AF65-F5344CB8AC3E}">
        <p14:creationId xmlns:p14="http://schemas.microsoft.com/office/powerpoint/2010/main" val="2010419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496957"/>
          </a:xfrm>
        </p:spPr>
        <p:txBody>
          <a:bodyPr>
            <a:normAutofit fontScale="90000"/>
          </a:bodyPr>
          <a:lstStyle/>
          <a:p>
            <a:r>
              <a:rPr lang="en-US" sz="3600" b="1" u="sng" dirty="0"/>
              <a:t>Conservation of absolute vorticity: how?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062" y="496957"/>
            <a:ext cx="8728076" cy="371443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When air moves north or south, it tends to </a:t>
            </a:r>
            <a:r>
              <a:rPr lang="en-US" sz="2000" i="1" dirty="0"/>
              <a:t>conserve</a:t>
            </a:r>
            <a:r>
              <a:rPr lang="en-US" sz="2000" dirty="0"/>
              <a:t> its absolute vorticity -- or in other words it </a:t>
            </a:r>
            <a:r>
              <a:rPr lang="en-US" sz="2000" i="1" dirty="0">
                <a:solidFill>
                  <a:srgbClr val="FF0000"/>
                </a:solidFill>
              </a:rPr>
              <a:t>converts planetary to relative vorticity</a:t>
            </a:r>
            <a:r>
              <a:rPr lang="en-US" sz="2000" dirty="0"/>
              <a:t>. How? </a:t>
            </a:r>
          </a:p>
          <a:p>
            <a:pPr marL="914400" lvl="1" indent="-514350"/>
            <a:endParaRPr lang="en-US" sz="1800" dirty="0"/>
          </a:p>
          <a:p>
            <a:pPr marL="914400" lvl="1" indent="-514350"/>
            <a:r>
              <a:rPr lang="en-US" sz="1800" dirty="0"/>
              <a:t>Consider equatorward motion of a disc of fluid. </a:t>
            </a:r>
          </a:p>
          <a:p>
            <a:pPr marL="914400" lvl="1" indent="-514350"/>
            <a:r>
              <a:rPr lang="en-US" sz="1800" dirty="0"/>
              <a:t>The initially high f = </a:t>
            </a:r>
            <a:r>
              <a:rPr lang="en-US" sz="1800" dirty="0" err="1">
                <a:latin typeface="Symbol" pitchFamily="18" charset="2"/>
              </a:rPr>
              <a:t>z</a:t>
            </a:r>
            <a:r>
              <a:rPr lang="en-US" sz="1800" baseline="-25000" dirty="0" err="1">
                <a:solidFill>
                  <a:srgbClr val="FF0000"/>
                </a:solidFill>
              </a:rPr>
              <a:t>plan</a:t>
            </a:r>
            <a:r>
              <a:rPr lang="en-US" sz="1800" dirty="0"/>
              <a:t> is converted to </a:t>
            </a:r>
            <a:r>
              <a:rPr lang="en-US" sz="1800" dirty="0" err="1">
                <a:latin typeface="Symbol" pitchFamily="18" charset="2"/>
              </a:rPr>
              <a:t>z</a:t>
            </a:r>
            <a:r>
              <a:rPr lang="en-US" sz="1800" baseline="-25000" dirty="0" err="1">
                <a:solidFill>
                  <a:srgbClr val="FF0000"/>
                </a:solidFill>
              </a:rPr>
              <a:t>rel</a:t>
            </a:r>
            <a:r>
              <a:rPr lang="en-US" sz="1800" dirty="0"/>
              <a:t>. How? </a:t>
            </a:r>
          </a:p>
          <a:p>
            <a:pPr marL="914400" lvl="1" indent="-514350"/>
            <a:endParaRPr lang="en-US" sz="1800" dirty="0"/>
          </a:p>
          <a:p>
            <a:pPr marL="914400" lvl="1" indent="-514350"/>
            <a:r>
              <a:rPr lang="en-US" sz="1800" dirty="0"/>
              <a:t>Physically, the </a:t>
            </a:r>
            <a:r>
              <a:rPr lang="en-US" sz="1800" dirty="0">
                <a:highlight>
                  <a:srgbClr val="FFFF00"/>
                </a:highlight>
              </a:rPr>
              <a:t>Coriolis </a:t>
            </a:r>
            <a:r>
              <a:rPr lang="en-US" sz="1800" b="1" dirty="0">
                <a:highlight>
                  <a:srgbClr val="FFFF00"/>
                </a:highlight>
              </a:rPr>
              <a:t>force</a:t>
            </a:r>
            <a:r>
              <a:rPr lang="en-US" sz="1800" b="1" dirty="0"/>
              <a:t> </a:t>
            </a:r>
            <a:r>
              <a:rPr lang="en-US" sz="1800" i="1" dirty="0" err="1">
                <a:highlight>
                  <a:srgbClr val="FFFF00"/>
                </a:highlight>
              </a:rPr>
              <a:t>fv</a:t>
            </a:r>
            <a:r>
              <a:rPr lang="en-US" sz="1800" dirty="0">
                <a:highlight>
                  <a:srgbClr val="FFFF00"/>
                </a:highlight>
              </a:rPr>
              <a:t> </a:t>
            </a:r>
            <a:r>
              <a:rPr lang="en-US" sz="1800" dirty="0"/>
              <a:t>is a little bit stronger on its poleward edge (where f is bigger) than on its equatorward edge. This imparts a cyclonic </a:t>
            </a:r>
            <a:r>
              <a:rPr lang="en-US" sz="1800" i="1" dirty="0"/>
              <a:t>torque</a:t>
            </a:r>
            <a:r>
              <a:rPr lang="en-US" sz="1800" dirty="0"/>
              <a:t> on the disk of fluid as it moves southward.</a:t>
            </a:r>
          </a:p>
          <a:p>
            <a:pPr marL="914400" lvl="1" indent="-514350"/>
            <a:endParaRPr lang="en-US" sz="1800" dirty="0"/>
          </a:p>
          <a:p>
            <a:pPr marL="914400" lvl="1" indent="-514350"/>
            <a:endParaRPr lang="en-US" sz="1800" dirty="0"/>
          </a:p>
          <a:p>
            <a:pPr marL="400050" lvl="1" indent="0">
              <a:buNone/>
            </a:pPr>
            <a:endParaRPr lang="en-US" sz="18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0" y="3459639"/>
            <a:ext cx="7450141" cy="3375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4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949182" y="3927703"/>
            <a:ext cx="1595967" cy="2221960"/>
            <a:chOff x="6960131" y="917071"/>
            <a:chExt cx="1726669" cy="2447889"/>
          </a:xfrm>
        </p:grpSpPr>
        <p:sp>
          <p:nvSpPr>
            <p:cNvPr id="13" name="Oval 12"/>
            <p:cNvSpPr/>
            <p:nvPr/>
          </p:nvSpPr>
          <p:spPr>
            <a:xfrm>
              <a:off x="7247467" y="1143000"/>
              <a:ext cx="1439333" cy="137583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6960131" y="1830917"/>
              <a:ext cx="288924" cy="872583"/>
              <a:chOff x="6960131" y="1830917"/>
              <a:chExt cx="288924" cy="1449916"/>
            </a:xfrm>
          </p:grpSpPr>
          <p:cxnSp>
            <p:nvCxnSpPr>
              <p:cNvPr id="28" name="Straight Arrow Connector 27"/>
              <p:cNvCxnSpPr>
                <a:stCxn id="13" idx="2"/>
              </p:cNvCxnSpPr>
              <p:nvPr/>
            </p:nvCxnSpPr>
            <p:spPr>
              <a:xfrm rot="10800000" flipV="1">
                <a:off x="7247467" y="1830917"/>
                <a:ext cx="1588" cy="1449916"/>
              </a:xfrm>
              <a:prstGeom prst="straightConnector1">
                <a:avLst/>
              </a:prstGeom>
              <a:ln w="571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/>
              <p:cNvSpPr txBox="1"/>
              <p:nvPr/>
            </p:nvSpPr>
            <p:spPr>
              <a:xfrm>
                <a:off x="6960131" y="2334169"/>
                <a:ext cx="288924" cy="6136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v</a:t>
                </a: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8397876" y="1830917"/>
              <a:ext cx="288924" cy="872583"/>
              <a:chOff x="6960131" y="1830917"/>
              <a:chExt cx="288924" cy="1449916"/>
            </a:xfrm>
          </p:grpSpPr>
          <p:cxnSp>
            <p:nvCxnSpPr>
              <p:cNvPr id="26" name="Straight Arrow Connector 25"/>
              <p:cNvCxnSpPr/>
              <p:nvPr/>
            </p:nvCxnSpPr>
            <p:spPr>
              <a:xfrm rot="10800000" flipV="1">
                <a:off x="7247467" y="1830917"/>
                <a:ext cx="1588" cy="1449916"/>
              </a:xfrm>
              <a:prstGeom prst="straightConnector1">
                <a:avLst/>
              </a:prstGeom>
              <a:ln w="571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/>
              <p:cNvSpPr txBox="1"/>
              <p:nvPr/>
            </p:nvSpPr>
            <p:spPr>
              <a:xfrm>
                <a:off x="6960131" y="2334169"/>
                <a:ext cx="288924" cy="6136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v</a:t>
                </a:r>
              </a:p>
            </p:txBody>
          </p:sp>
        </p:grpSp>
        <p:sp>
          <p:nvSpPr>
            <p:cNvPr id="16" name="Cube 15"/>
            <p:cNvSpPr/>
            <p:nvPr/>
          </p:nvSpPr>
          <p:spPr>
            <a:xfrm>
              <a:off x="7872414" y="2311929"/>
              <a:ext cx="308504" cy="286278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Left Arrow 16"/>
            <p:cNvSpPr/>
            <p:nvPr/>
          </p:nvSpPr>
          <p:spPr>
            <a:xfrm>
              <a:off x="7408334" y="2206099"/>
              <a:ext cx="516995" cy="524572"/>
            </a:xfrm>
            <a:prstGeom prst="leftArrow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8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fv</a:t>
              </a: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7733241" y="2492377"/>
              <a:ext cx="288924" cy="872583"/>
              <a:chOff x="6960131" y="1830917"/>
              <a:chExt cx="288924" cy="1449916"/>
            </a:xfrm>
          </p:grpSpPr>
          <p:cxnSp>
            <p:nvCxnSpPr>
              <p:cNvPr id="24" name="Straight Arrow Connector 23"/>
              <p:cNvCxnSpPr/>
              <p:nvPr/>
            </p:nvCxnSpPr>
            <p:spPr>
              <a:xfrm rot="10800000" flipV="1">
                <a:off x="7247467" y="1830917"/>
                <a:ext cx="1588" cy="1449916"/>
              </a:xfrm>
              <a:prstGeom prst="straightConnector1">
                <a:avLst/>
              </a:prstGeom>
              <a:ln w="571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/>
              <p:cNvSpPr txBox="1"/>
              <p:nvPr/>
            </p:nvSpPr>
            <p:spPr>
              <a:xfrm>
                <a:off x="6960131" y="2334169"/>
                <a:ext cx="288924" cy="6136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v</a:t>
                </a:r>
              </a:p>
            </p:txBody>
          </p:sp>
        </p:grpSp>
        <p:sp>
          <p:nvSpPr>
            <p:cNvPr id="19" name="Cube 18"/>
            <p:cNvSpPr/>
            <p:nvPr/>
          </p:nvSpPr>
          <p:spPr>
            <a:xfrm>
              <a:off x="7781660" y="1022901"/>
              <a:ext cx="308504" cy="286278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Left Arrow 19"/>
            <p:cNvSpPr/>
            <p:nvPr/>
          </p:nvSpPr>
          <p:spPr>
            <a:xfrm>
              <a:off x="7090833" y="917071"/>
              <a:ext cx="743743" cy="524572"/>
            </a:xfrm>
            <a:prstGeom prst="leftArrow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8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fv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642487" y="1203349"/>
              <a:ext cx="288924" cy="872583"/>
              <a:chOff x="6960131" y="1830917"/>
              <a:chExt cx="288924" cy="1449916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 rot="10800000" flipV="1">
                <a:off x="7247467" y="1830917"/>
                <a:ext cx="1588" cy="1449916"/>
              </a:xfrm>
              <a:prstGeom prst="straightConnector1">
                <a:avLst/>
              </a:prstGeom>
              <a:ln w="571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6960131" y="2334169"/>
                <a:ext cx="288924" cy="6136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v</a:t>
                </a: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EEBEBA1-4346-C843-A24B-E7EF84E9F878}"/>
              </a:ext>
            </a:extLst>
          </p:cNvPr>
          <p:cNvSpPr txBox="1"/>
          <p:nvPr/>
        </p:nvSpPr>
        <p:spPr>
          <a:xfrm>
            <a:off x="115910" y="4765183"/>
            <a:ext cx="491468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All v winds the same, as the disk 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moves southward as a unit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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  <a:sym typeface="Wingdings" pitchFamily="2" charset="2"/>
            </a:endParaRP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  <a:sym typeface="Wingdings" pitchFamily="2" charset="2"/>
            </a:endParaRP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(an eastward PGF must balance the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mean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 Coriolis force, to keep the air flowing southward)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94626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77F1C-D0FB-1141-AC5D-F0881317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Vorticity equation derivation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5AC62-866B-FF42-AC11-09BF42CE13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a breath. Organize terms (or differentiate in the smartest order in the first place). </a:t>
            </a:r>
          </a:p>
          <a:p>
            <a:r>
              <a:rPr lang="en-US" dirty="0"/>
              <a:t>Don’t panic </a:t>
            </a:r>
          </a:p>
        </p:txBody>
      </p:sp>
    </p:spTree>
    <p:extLst>
      <p:ext uri="{BB962C8B-B14F-4D97-AF65-F5344CB8AC3E}">
        <p14:creationId xmlns:p14="http://schemas.microsoft.com/office/powerpoint/2010/main" val="207070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92387278-8F2E-9041-ADEE-945CE5A8B7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304800"/>
            <a:ext cx="8610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i="1" dirty="0"/>
              <a:t>Holy grail of dynamics</a:t>
            </a:r>
            <a:r>
              <a:rPr lang="en-US" sz="4000" dirty="0"/>
              <a:t>: get div &amp; </a:t>
            </a:r>
            <a:r>
              <a:rPr lang="en-US" sz="4000" dirty="0">
                <a:latin typeface="Symbol" charset="2"/>
                <a:sym typeface="Symbol" charset="2"/>
              </a:rPr>
              <a:t></a:t>
            </a:r>
            <a:endParaRPr lang="en-US" sz="4000" b="1" dirty="0">
              <a:solidFill>
                <a:srgbClr val="FFFF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imes" charset="0"/>
            </a:endParaRPr>
          </a:p>
        </p:txBody>
      </p:sp>
      <p:pic>
        <p:nvPicPr>
          <p:cNvPr id="40963" name="Picture 7" descr="final">
            <a:extLst>
              <a:ext uri="{FF2B5EF4-FFF2-40B4-BE49-F238E27FC236}">
                <a16:creationId xmlns:a16="http://schemas.microsoft.com/office/drawing/2014/main" id="{2B8C7FCF-3352-3444-BDFC-8BB276564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67"/>
          <a:stretch>
            <a:fillRect/>
          </a:stretch>
        </p:blipFill>
        <p:spPr bwMode="auto">
          <a:xfrm>
            <a:off x="2057400" y="990600"/>
            <a:ext cx="4876800" cy="103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0" name="Text Box 8">
            <a:extLst>
              <a:ext uri="{FF2B5EF4-FFF2-40B4-BE49-F238E27FC236}">
                <a16:creationId xmlns:a16="http://schemas.microsoft.com/office/drawing/2014/main" id="{9C96A9BE-FCEA-084C-8EA8-4358D6C55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133600"/>
            <a:ext cx="8077200" cy="1160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sng" strike="noStrike" kern="1200" cap="none" spc="0" normalizeH="0" baseline="0" noProof="0" dirty="0" err="1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Times" charset="0"/>
                <a:ea typeface="ＭＳ Ｐゴシック" pitchFamily="-84" charset="-128"/>
              </a:rPr>
              <a:t>Gotta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Times" charset="0"/>
                <a:ea typeface="ＭＳ Ｐゴシック" pitchFamily="-84" charset="-128"/>
              </a:rPr>
              <a:t> avoid dragging thermo into this via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Symbol" charset="2"/>
                <a:ea typeface="ＭＳ Ｐゴシック" pitchFamily="-84" charset="-128"/>
                <a:sym typeface="Symbol" charset="2"/>
              </a:rPr>
              <a:t>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Arial"/>
                <a:ea typeface="ＭＳ Ｐゴシック" pitchFamily="-84" charset="-128"/>
              </a:rPr>
              <a:t>Get rid of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Symbol" charset="2"/>
                <a:ea typeface="ＭＳ Ｐゴシック" pitchFamily="-84" charset="-128"/>
                <a:sym typeface="Symbol" charset="2"/>
              </a:rPr>
              <a:t>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Arial"/>
                <a:ea typeface="ＭＳ Ｐゴシック" pitchFamily="-84" charset="-128"/>
              </a:rPr>
              <a:t>at </a:t>
            </a: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Arial"/>
                <a:ea typeface="ＭＳ Ｐゴシック" pitchFamily="-84" charset="-128"/>
              </a:rPr>
              <a:t>any cost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Arial"/>
                <a:ea typeface="ＭＳ Ｐゴシック" pitchFamily="-84" charset="-128"/>
              </a:rPr>
              <a:t>.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Arial"/>
                <a:ea typeface="ＭＳ Ｐゴシック" pitchFamily="-84" charset="-128"/>
              </a:rPr>
              <a:t>Curl to the rescue!</a:t>
            </a:r>
          </a:p>
        </p:txBody>
      </p:sp>
      <p:pic>
        <p:nvPicPr>
          <p:cNvPr id="8211" name="Picture 19" descr="final">
            <a:extLst>
              <a:ext uri="{FF2B5EF4-FFF2-40B4-BE49-F238E27FC236}">
                <a16:creationId xmlns:a16="http://schemas.microsoft.com/office/drawing/2014/main" id="{5ADED4DB-0A5C-C246-9B50-8AED4D3A8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429000"/>
            <a:ext cx="802640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12" name="AutoShape 20">
            <a:extLst>
              <a:ext uri="{FF2B5EF4-FFF2-40B4-BE49-F238E27FC236}">
                <a16:creationId xmlns:a16="http://schemas.microsoft.com/office/drawing/2014/main" id="{127606E3-8F92-664A-A48F-EB48219207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3352800"/>
            <a:ext cx="1219200" cy="1143000"/>
          </a:xfrm>
          <a:custGeom>
            <a:avLst/>
            <a:gdLst>
              <a:gd name="T0" fmla="*/ 1942170529 w 21600"/>
              <a:gd name="T1" fmla="*/ 0 h 21600"/>
              <a:gd name="T2" fmla="*/ 568804891 w 21600"/>
              <a:gd name="T3" fmla="*/ 468679054 h 21600"/>
              <a:gd name="T4" fmla="*/ 0 w 21600"/>
              <a:gd name="T5" fmla="*/ 1600299219 h 21600"/>
              <a:gd name="T6" fmla="*/ 568804891 w 21600"/>
              <a:gd name="T7" fmla="*/ 2147483647 h 21600"/>
              <a:gd name="T8" fmla="*/ 1942170529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1600299219 h 21600"/>
              <a:gd name="T14" fmla="*/ 2147483647 w 21600"/>
              <a:gd name="T15" fmla="*/ 46867905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lnTo>
                  <a:pt x="17401" y="15493"/>
                </a:lnTo>
                <a:close/>
                <a:moveTo>
                  <a:pt x="4198" y="6106"/>
                </a:moveTo>
                <a:cubicBezTo>
                  <a:pt x="3223" y="7477"/>
                  <a:pt x="2699" y="9117"/>
                  <a:pt x="2699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lnTo>
                  <a:pt x="4198" y="610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213" name="Text Box 21">
            <a:extLst>
              <a:ext uri="{FF2B5EF4-FFF2-40B4-BE49-F238E27FC236}">
                <a16:creationId xmlns:a16="http://schemas.microsoft.com/office/drawing/2014/main" id="{1FD799E5-AAAC-0348-8A94-C86642F1D9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4419600"/>
            <a:ext cx="2362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Ker-CHING!</a:t>
            </a:r>
          </a:p>
        </p:txBody>
      </p:sp>
      <p:sp>
        <p:nvSpPr>
          <p:cNvPr id="8214" name="Text Box 22">
            <a:extLst>
              <a:ext uri="{FF2B5EF4-FFF2-40B4-BE49-F238E27FC236}">
                <a16:creationId xmlns:a16="http://schemas.microsoft.com/office/drawing/2014/main" id="{65A9A985-CD88-AB4F-8787-2C6C936D14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4953000"/>
            <a:ext cx="76200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raggadocio" pitchFamily="82" charset="77"/>
                <a:ea typeface="ＭＳ Ｐゴシック" panose="020B0600070205080204" pitchFamily="34" charset="-128"/>
              </a:rPr>
              <a:t>We are Masters of the Universe with our sexy vector identities! 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raggadocio" pitchFamily="82" charset="77"/>
                <a:ea typeface="ＭＳ Ｐゴシック" panose="020B0600070205080204" pitchFamily="34" charset="-128"/>
              </a:rPr>
              <a:t>The grail is in the bag!</a:t>
            </a:r>
          </a:p>
        </p:txBody>
      </p:sp>
    </p:spTree>
    <p:extLst>
      <p:ext uri="{BB962C8B-B14F-4D97-AF65-F5344CB8AC3E}">
        <p14:creationId xmlns:p14="http://schemas.microsoft.com/office/powerpoint/2010/main" val="268364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13" grpId="0" build="p" autoUpdateAnimBg="0"/>
      <p:bldP spid="8214" grpId="0" build="p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3BD47FCD-E2F9-4148-AE5B-BDA1BD64C8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76200"/>
            <a:ext cx="7772400" cy="762000"/>
          </a:xfrm>
        </p:spPr>
        <p:txBody>
          <a:bodyPr/>
          <a:lstStyle/>
          <a:p>
            <a:pPr eaLnBrk="1" hangingPunct="1"/>
            <a:r>
              <a:rPr lang="en-US" altLang="en-US" sz="3200">
                <a:solidFill>
                  <a:srgbClr val="FF0000"/>
                </a:solidFill>
              </a:rPr>
              <a:t>Heh heh ... did I say "any cost"... ? gulp</a:t>
            </a:r>
          </a:p>
        </p:txBody>
      </p:sp>
      <p:pic>
        <p:nvPicPr>
          <p:cNvPr id="41987" name="Picture 4">
            <a:extLst>
              <a:ext uri="{FF2B5EF4-FFF2-40B4-BE49-F238E27FC236}">
                <a16:creationId xmlns:a16="http://schemas.microsoft.com/office/drawing/2014/main" id="{F7CF751C-60E0-1444-8B17-FD20074C4D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30250"/>
            <a:ext cx="9144000" cy="567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3" name="Rectangle 5">
            <a:extLst>
              <a:ext uri="{FF2B5EF4-FFF2-40B4-BE49-F238E27FC236}">
                <a16:creationId xmlns:a16="http://schemas.microsoft.com/office/drawing/2014/main" id="{2F2EC1FC-848F-1443-9B62-FD382BC232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5562600"/>
            <a:ext cx="914400" cy="762000"/>
          </a:xfrm>
          <a:prstGeom prst="rect">
            <a:avLst/>
          </a:prstGeom>
          <a:noFill/>
          <a:ln w="57150">
            <a:solidFill>
              <a:srgbClr val="00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294" name="Text Box 6">
            <a:extLst>
              <a:ext uri="{FF2B5EF4-FFF2-40B4-BE49-F238E27FC236}">
                <a16:creationId xmlns:a16="http://schemas.microsoft.com/office/drawing/2014/main" id="{7D078D07-848E-0848-A922-8AAA609E32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400800"/>
            <a:ext cx="4038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</a:rPr>
              <a:t>Wait a sec, what's this??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296" name="Text Box 8">
            <a:extLst>
              <a:ext uri="{FF2B5EF4-FFF2-40B4-BE49-F238E27FC236}">
                <a16:creationId xmlns:a16="http://schemas.microsoft.com/office/drawing/2014/main" id="{15197CB7-CB89-BF4F-B5AC-D166B98EDA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429000" y="6172200"/>
            <a:ext cx="5181600" cy="533400"/>
          </a:xfrm>
        </p:spPr>
        <p:txBody>
          <a:bodyPr/>
          <a:lstStyle/>
          <a:p>
            <a:pPr>
              <a:spcBef>
                <a:spcPct val="50000"/>
              </a:spcBef>
              <a:buFontTx/>
              <a:buNone/>
            </a:pPr>
            <a:r>
              <a:rPr lang="en-US" altLang="en-US" sz="2400" dirty="0">
                <a:solidFill>
                  <a:srgbClr val="0000FF"/>
                </a:solidFill>
              </a:rPr>
              <a:t> </a:t>
            </a:r>
            <a:r>
              <a:rPr lang="en-US" altLang="en-US" sz="1800" dirty="0">
                <a:solidFill>
                  <a:srgbClr val="FF0000"/>
                </a:solidFill>
              </a:rPr>
              <a:t>Can we scrape back some of these cobwebs?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7699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3" grpId="0" animBg="1"/>
      <p:bldP spid="12294" grpId="0" build="p" autoUpdateAnimBg="0"/>
      <p:bldP spid="12296" grpId="0" build="p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71C3A-7024-0C4C-A38A-67774B305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323BCE-25FC-D740-B043-E6907333B2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74638"/>
            <a:ext cx="8305800" cy="6594352"/>
          </a:xfrm>
        </p:spPr>
      </p:pic>
    </p:spTree>
    <p:extLst>
      <p:ext uri="{BB962C8B-B14F-4D97-AF65-F5344CB8AC3E}">
        <p14:creationId xmlns:p14="http://schemas.microsoft.com/office/powerpoint/2010/main" val="2242139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70812-238E-514B-A4F6-8BE28857B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6C6D4B3-59CF-3944-BEA5-FFB0DBE7D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AEECB3B-8D31-A842-B185-18164899E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1490"/>
            <a:ext cx="9144000" cy="557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39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C649F-57FB-0F4E-B6C1-5643299D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80B950C-C82F-8544-AF5F-E7A774FE4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434D8BA-9E1A-A84D-9023-76001A813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1490"/>
            <a:ext cx="9144000" cy="557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432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637CD-CBB6-FE42-8AB1-983B8B14D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2021</a:t>
            </a:r>
            <a:br>
              <a:rPr lang="en-US" dirty="0"/>
            </a:br>
            <a:r>
              <a:rPr lang="en-US" dirty="0"/>
              <a:t>Given: a Jet. Sketch p, </a:t>
            </a:r>
            <a:r>
              <a:rPr lang="en-US" dirty="0">
                <a:latin typeface="Symbol" pitchFamily="2" charset="2"/>
              </a:rPr>
              <a:t>q</a:t>
            </a:r>
            <a:r>
              <a:rPr lang="en-US" dirty="0"/>
              <a:t> surfaces.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773CF3-E623-EA4B-BA32-210F48108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75" y="1828800"/>
            <a:ext cx="9144000" cy="4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826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058" name="Line 2"/>
          <p:cNvSpPr>
            <a:spLocks noChangeShapeType="1"/>
          </p:cNvSpPr>
          <p:nvPr/>
        </p:nvSpPr>
        <p:spPr bwMode="auto">
          <a:xfrm>
            <a:off x="609600" y="838200"/>
            <a:ext cx="0" cy="518160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59" name="Line 3"/>
          <p:cNvSpPr>
            <a:spLocks noChangeShapeType="1"/>
          </p:cNvSpPr>
          <p:nvPr/>
        </p:nvSpPr>
        <p:spPr bwMode="auto">
          <a:xfrm>
            <a:off x="7848600" y="838200"/>
            <a:ext cx="0" cy="518160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60" name="Line 4"/>
          <p:cNvSpPr>
            <a:spLocks noChangeShapeType="1"/>
          </p:cNvSpPr>
          <p:nvPr/>
        </p:nvSpPr>
        <p:spPr bwMode="auto">
          <a:xfrm>
            <a:off x="609600" y="6333704"/>
            <a:ext cx="7620000" cy="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61" name="Text Box 5"/>
          <p:cNvSpPr txBox="1">
            <a:spLocks noChangeArrowheads="1"/>
          </p:cNvSpPr>
          <p:nvPr/>
        </p:nvSpPr>
        <p:spPr bwMode="auto">
          <a:xfrm>
            <a:off x="7924800" y="6152729"/>
            <a:ext cx="1066800" cy="333375"/>
          </a:xfrm>
          <a:prstGeom prst="rect">
            <a:avLst/>
          </a:prstGeom>
          <a:solidFill>
            <a:schemeClr val="tx1"/>
          </a:solidFill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1000 mb</a:t>
            </a:r>
          </a:p>
        </p:txBody>
      </p:sp>
      <p:sp>
        <p:nvSpPr>
          <p:cNvPr id="1453062" name="Oval 6"/>
          <p:cNvSpPr>
            <a:spLocks noChangeArrowheads="1"/>
          </p:cNvSpPr>
          <p:nvPr/>
        </p:nvSpPr>
        <p:spPr bwMode="auto">
          <a:xfrm>
            <a:off x="2514600" y="2729551"/>
            <a:ext cx="1981200" cy="1869743"/>
          </a:xfrm>
          <a:prstGeom prst="ellipse">
            <a:avLst/>
          </a:prstGeom>
          <a:solidFill>
            <a:srgbClr val="969696"/>
          </a:solidFill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63" name="Oval 7"/>
          <p:cNvSpPr>
            <a:spLocks noChangeArrowheads="1"/>
          </p:cNvSpPr>
          <p:nvPr/>
        </p:nvSpPr>
        <p:spPr bwMode="auto">
          <a:xfrm>
            <a:off x="1981200" y="2599904"/>
            <a:ext cx="2971800" cy="2057400"/>
          </a:xfrm>
          <a:prstGeom prst="ellipse">
            <a:avLst/>
          </a:prstGeom>
          <a:noFill/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453064" name="Text Box 8"/>
          <p:cNvSpPr txBox="1">
            <a:spLocks noChangeArrowheads="1"/>
          </p:cNvSpPr>
          <p:nvPr/>
        </p:nvSpPr>
        <p:spPr bwMode="auto">
          <a:xfrm>
            <a:off x="7924800" y="3590504"/>
            <a:ext cx="914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500 mb</a:t>
            </a:r>
          </a:p>
        </p:txBody>
      </p:sp>
      <p:sp>
        <p:nvSpPr>
          <p:cNvPr id="1453065" name="Text Box 9"/>
          <p:cNvSpPr txBox="1">
            <a:spLocks noChangeArrowheads="1"/>
          </p:cNvSpPr>
          <p:nvPr/>
        </p:nvSpPr>
        <p:spPr bwMode="auto">
          <a:xfrm>
            <a:off x="7924800" y="2359928"/>
            <a:ext cx="10668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300 mb</a:t>
            </a:r>
          </a:p>
        </p:txBody>
      </p:sp>
      <p:sp>
        <p:nvSpPr>
          <p:cNvPr id="1453066" name="Text Box 10"/>
          <p:cNvSpPr txBox="1">
            <a:spLocks noChangeArrowheads="1"/>
          </p:cNvSpPr>
          <p:nvPr/>
        </p:nvSpPr>
        <p:spPr bwMode="auto">
          <a:xfrm>
            <a:off x="7924800" y="1703696"/>
            <a:ext cx="10668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200 mb</a:t>
            </a:r>
          </a:p>
        </p:txBody>
      </p:sp>
      <p:sp>
        <p:nvSpPr>
          <p:cNvPr id="1453067" name="Text Box 11"/>
          <p:cNvSpPr txBox="1">
            <a:spLocks noChangeArrowheads="1"/>
          </p:cNvSpPr>
          <p:nvPr/>
        </p:nvSpPr>
        <p:spPr bwMode="auto">
          <a:xfrm>
            <a:off x="7911152" y="1158920"/>
            <a:ext cx="10668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150 mb</a:t>
            </a:r>
          </a:p>
        </p:txBody>
      </p:sp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775648" y="0"/>
            <a:ext cx="7086600" cy="113877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p surfaces on a z-coordinate diagram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for NH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westerly jet stream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in thermal wind balance</a:t>
            </a:r>
          </a:p>
        </p:txBody>
      </p:sp>
      <p:sp>
        <p:nvSpPr>
          <p:cNvPr id="1453070" name="Freeform 14"/>
          <p:cNvSpPr>
            <a:spLocks/>
          </p:cNvSpPr>
          <p:nvPr/>
        </p:nvSpPr>
        <p:spPr bwMode="auto">
          <a:xfrm>
            <a:off x="595313" y="5035129"/>
            <a:ext cx="7256462" cy="1276350"/>
          </a:xfrm>
          <a:custGeom>
            <a:avLst/>
            <a:gdLst/>
            <a:ahLst/>
            <a:cxnLst>
              <a:cxn ang="0">
                <a:pos x="0" y="439"/>
              </a:cxn>
              <a:cxn ang="0">
                <a:pos x="0" y="804"/>
              </a:cxn>
              <a:cxn ang="0">
                <a:pos x="4562" y="795"/>
              </a:cxn>
              <a:cxn ang="0">
                <a:pos x="4571" y="0"/>
              </a:cxn>
              <a:cxn ang="0">
                <a:pos x="4059" y="18"/>
              </a:cxn>
              <a:cxn ang="0">
                <a:pos x="3703" y="36"/>
              </a:cxn>
              <a:cxn ang="0">
                <a:pos x="2816" y="91"/>
              </a:cxn>
              <a:cxn ang="0">
                <a:pos x="2222" y="274"/>
              </a:cxn>
              <a:cxn ang="0">
                <a:pos x="1527" y="420"/>
              </a:cxn>
              <a:cxn ang="0">
                <a:pos x="777" y="429"/>
              </a:cxn>
              <a:cxn ang="0">
                <a:pos x="0" y="439"/>
              </a:cxn>
            </a:cxnLst>
            <a:rect l="0" t="0" r="r" b="b"/>
            <a:pathLst>
              <a:path w="4571" h="804">
                <a:moveTo>
                  <a:pt x="0" y="439"/>
                </a:moveTo>
                <a:lnTo>
                  <a:pt x="0" y="804"/>
                </a:lnTo>
                <a:lnTo>
                  <a:pt x="4562" y="795"/>
                </a:lnTo>
                <a:lnTo>
                  <a:pt x="4571" y="0"/>
                </a:lnTo>
                <a:lnTo>
                  <a:pt x="4059" y="18"/>
                </a:lnTo>
                <a:cubicBezTo>
                  <a:pt x="3980" y="26"/>
                  <a:pt x="3780" y="17"/>
                  <a:pt x="3703" y="36"/>
                </a:cubicBezTo>
                <a:cubicBezTo>
                  <a:pt x="3510" y="27"/>
                  <a:pt x="3200" y="27"/>
                  <a:pt x="2816" y="91"/>
                </a:cubicBezTo>
                <a:cubicBezTo>
                  <a:pt x="2531" y="141"/>
                  <a:pt x="2437" y="219"/>
                  <a:pt x="2222" y="274"/>
                </a:cubicBezTo>
                <a:cubicBezTo>
                  <a:pt x="2007" y="329"/>
                  <a:pt x="1768" y="394"/>
                  <a:pt x="1527" y="420"/>
                </a:cubicBezTo>
                <a:cubicBezTo>
                  <a:pt x="1276" y="425"/>
                  <a:pt x="1027" y="425"/>
                  <a:pt x="777" y="429"/>
                </a:cubicBezTo>
                <a:lnTo>
                  <a:pt x="0" y="439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1" name="Freeform 15"/>
          <p:cNvSpPr>
            <a:spLocks/>
          </p:cNvSpPr>
          <p:nvPr/>
        </p:nvSpPr>
        <p:spPr bwMode="auto">
          <a:xfrm>
            <a:off x="609600" y="3727029"/>
            <a:ext cx="7242175" cy="1989138"/>
          </a:xfrm>
          <a:custGeom>
            <a:avLst/>
            <a:gdLst/>
            <a:ahLst/>
            <a:cxnLst>
              <a:cxn ang="0">
                <a:pos x="0" y="881"/>
              </a:cxn>
              <a:cxn ang="0">
                <a:pos x="9" y="1253"/>
              </a:cxn>
              <a:cxn ang="0">
                <a:pos x="1463" y="1244"/>
              </a:cxn>
              <a:cxn ang="0">
                <a:pos x="2331" y="1061"/>
              </a:cxn>
              <a:cxn ang="0">
                <a:pos x="2761" y="915"/>
              </a:cxn>
              <a:cxn ang="0">
                <a:pos x="3520" y="851"/>
              </a:cxn>
              <a:cxn ang="0">
                <a:pos x="4553" y="833"/>
              </a:cxn>
              <a:cxn ang="0">
                <a:pos x="4562" y="19"/>
              </a:cxn>
              <a:cxn ang="0">
                <a:pos x="4005" y="19"/>
              </a:cxn>
              <a:cxn ang="0">
                <a:pos x="3529" y="19"/>
              </a:cxn>
              <a:cxn ang="0">
                <a:pos x="3127" y="28"/>
              </a:cxn>
              <a:cxn ang="0">
                <a:pos x="2971" y="37"/>
              </a:cxn>
              <a:cxn ang="0">
                <a:pos x="2560" y="138"/>
              </a:cxn>
              <a:cxn ang="0">
                <a:pos x="2085" y="595"/>
              </a:cxn>
              <a:cxn ang="0">
                <a:pos x="1792" y="741"/>
              </a:cxn>
              <a:cxn ang="0">
                <a:pos x="1399" y="851"/>
              </a:cxn>
              <a:cxn ang="0">
                <a:pos x="777" y="871"/>
              </a:cxn>
              <a:cxn ang="0">
                <a:pos x="0" y="881"/>
              </a:cxn>
            </a:cxnLst>
            <a:rect l="0" t="0" r="r" b="b"/>
            <a:pathLst>
              <a:path w="4562" h="1253">
                <a:moveTo>
                  <a:pt x="0" y="881"/>
                </a:moveTo>
                <a:lnTo>
                  <a:pt x="9" y="1253"/>
                </a:lnTo>
                <a:lnTo>
                  <a:pt x="1463" y="1244"/>
                </a:lnTo>
                <a:cubicBezTo>
                  <a:pt x="1850" y="1212"/>
                  <a:pt x="2115" y="1116"/>
                  <a:pt x="2331" y="1061"/>
                </a:cubicBezTo>
                <a:cubicBezTo>
                  <a:pt x="2547" y="1006"/>
                  <a:pt x="2563" y="950"/>
                  <a:pt x="2761" y="915"/>
                </a:cubicBezTo>
                <a:cubicBezTo>
                  <a:pt x="2959" y="880"/>
                  <a:pt x="3221" y="865"/>
                  <a:pt x="3520" y="851"/>
                </a:cubicBezTo>
                <a:lnTo>
                  <a:pt x="4553" y="833"/>
                </a:lnTo>
                <a:lnTo>
                  <a:pt x="4562" y="19"/>
                </a:lnTo>
                <a:lnTo>
                  <a:pt x="4005" y="19"/>
                </a:lnTo>
                <a:cubicBezTo>
                  <a:pt x="3926" y="27"/>
                  <a:pt x="3606" y="0"/>
                  <a:pt x="3529" y="19"/>
                </a:cubicBezTo>
                <a:lnTo>
                  <a:pt x="3127" y="28"/>
                </a:lnTo>
                <a:cubicBezTo>
                  <a:pt x="3054" y="30"/>
                  <a:pt x="3065" y="19"/>
                  <a:pt x="2971" y="37"/>
                </a:cubicBezTo>
                <a:cubicBezTo>
                  <a:pt x="2877" y="55"/>
                  <a:pt x="2708" y="45"/>
                  <a:pt x="2560" y="138"/>
                </a:cubicBezTo>
                <a:cubicBezTo>
                  <a:pt x="2412" y="231"/>
                  <a:pt x="2213" y="495"/>
                  <a:pt x="2085" y="595"/>
                </a:cubicBezTo>
                <a:cubicBezTo>
                  <a:pt x="1957" y="695"/>
                  <a:pt x="1906" y="698"/>
                  <a:pt x="1792" y="741"/>
                </a:cubicBezTo>
                <a:cubicBezTo>
                  <a:pt x="1678" y="784"/>
                  <a:pt x="1568" y="829"/>
                  <a:pt x="1399" y="851"/>
                </a:cubicBezTo>
                <a:cubicBezTo>
                  <a:pt x="1148" y="856"/>
                  <a:pt x="1027" y="867"/>
                  <a:pt x="777" y="871"/>
                </a:cubicBezTo>
                <a:lnTo>
                  <a:pt x="0" y="881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2" name="Text Box 16"/>
          <p:cNvSpPr txBox="1">
            <a:spLocks noChangeArrowheads="1"/>
          </p:cNvSpPr>
          <p:nvPr/>
        </p:nvSpPr>
        <p:spPr bwMode="auto">
          <a:xfrm>
            <a:off x="7924800" y="4885904"/>
            <a:ext cx="914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700 mb</a:t>
            </a:r>
          </a:p>
        </p:txBody>
      </p:sp>
      <p:sp>
        <p:nvSpPr>
          <p:cNvPr id="1453073" name="Freeform 17"/>
          <p:cNvSpPr>
            <a:spLocks/>
          </p:cNvSpPr>
          <p:nvPr/>
        </p:nvSpPr>
        <p:spPr bwMode="auto">
          <a:xfrm>
            <a:off x="609600" y="2509417"/>
            <a:ext cx="7242175" cy="2622550"/>
          </a:xfrm>
          <a:custGeom>
            <a:avLst/>
            <a:gdLst/>
            <a:ahLst/>
            <a:cxnLst>
              <a:cxn ang="0">
                <a:pos x="0" y="1280"/>
              </a:cxn>
              <a:cxn ang="0">
                <a:pos x="9" y="1652"/>
              </a:cxn>
              <a:cxn ang="0">
                <a:pos x="1381" y="1627"/>
              </a:cxn>
              <a:cxn ang="0">
                <a:pos x="1932" y="1455"/>
              </a:cxn>
              <a:cxn ang="0">
                <a:pos x="2222" y="1240"/>
              </a:cxn>
              <a:cxn ang="0">
                <a:pos x="2450" y="984"/>
              </a:cxn>
              <a:cxn ang="0">
                <a:pos x="2770" y="823"/>
              </a:cxn>
              <a:cxn ang="0">
                <a:pos x="3502" y="792"/>
              </a:cxn>
              <a:cxn ang="0">
                <a:pos x="4562" y="792"/>
              </a:cxn>
              <a:cxn ang="0">
                <a:pos x="4553" y="9"/>
              </a:cxn>
              <a:cxn ang="0">
                <a:pos x="4151" y="0"/>
              </a:cxn>
              <a:cxn ang="0">
                <a:pos x="3666" y="0"/>
              </a:cxn>
              <a:cxn ang="0">
                <a:pos x="2898" y="46"/>
              </a:cxn>
              <a:cxn ang="0">
                <a:pos x="2450" y="155"/>
              </a:cxn>
              <a:cxn ang="0">
                <a:pos x="2130" y="381"/>
              </a:cxn>
              <a:cxn ang="0">
                <a:pos x="1810" y="759"/>
              </a:cxn>
              <a:cxn ang="0">
                <a:pos x="1381" y="1149"/>
              </a:cxn>
              <a:cxn ang="0">
                <a:pos x="1143" y="1251"/>
              </a:cxn>
              <a:cxn ang="0">
                <a:pos x="777" y="1270"/>
              </a:cxn>
              <a:cxn ang="0">
                <a:pos x="0" y="1280"/>
              </a:cxn>
            </a:cxnLst>
            <a:rect l="0" t="0" r="r" b="b"/>
            <a:pathLst>
              <a:path w="4562" h="1652">
                <a:moveTo>
                  <a:pt x="0" y="1280"/>
                </a:moveTo>
                <a:lnTo>
                  <a:pt x="9" y="1652"/>
                </a:lnTo>
                <a:lnTo>
                  <a:pt x="1381" y="1627"/>
                </a:lnTo>
                <a:cubicBezTo>
                  <a:pt x="1701" y="1594"/>
                  <a:pt x="1792" y="1519"/>
                  <a:pt x="1932" y="1455"/>
                </a:cubicBezTo>
                <a:cubicBezTo>
                  <a:pt x="2072" y="1391"/>
                  <a:pt x="2136" y="1318"/>
                  <a:pt x="2222" y="1240"/>
                </a:cubicBezTo>
                <a:cubicBezTo>
                  <a:pt x="2308" y="1162"/>
                  <a:pt x="2359" y="1053"/>
                  <a:pt x="2450" y="984"/>
                </a:cubicBezTo>
                <a:cubicBezTo>
                  <a:pt x="2541" y="915"/>
                  <a:pt x="2595" y="855"/>
                  <a:pt x="2770" y="823"/>
                </a:cubicBezTo>
                <a:cubicBezTo>
                  <a:pt x="2945" y="791"/>
                  <a:pt x="3203" y="797"/>
                  <a:pt x="3502" y="792"/>
                </a:cubicBezTo>
                <a:lnTo>
                  <a:pt x="4562" y="792"/>
                </a:lnTo>
                <a:lnTo>
                  <a:pt x="4553" y="9"/>
                </a:lnTo>
                <a:lnTo>
                  <a:pt x="4151" y="0"/>
                </a:lnTo>
                <a:cubicBezTo>
                  <a:pt x="4072" y="8"/>
                  <a:pt x="3867" y="1"/>
                  <a:pt x="3666" y="0"/>
                </a:cubicBezTo>
                <a:lnTo>
                  <a:pt x="2898" y="46"/>
                </a:lnTo>
                <a:cubicBezTo>
                  <a:pt x="2695" y="72"/>
                  <a:pt x="2578" y="99"/>
                  <a:pt x="2450" y="155"/>
                </a:cubicBezTo>
                <a:cubicBezTo>
                  <a:pt x="2322" y="211"/>
                  <a:pt x="2237" y="280"/>
                  <a:pt x="2130" y="381"/>
                </a:cubicBezTo>
                <a:cubicBezTo>
                  <a:pt x="2023" y="482"/>
                  <a:pt x="1935" y="631"/>
                  <a:pt x="1810" y="759"/>
                </a:cubicBezTo>
                <a:cubicBezTo>
                  <a:pt x="1685" y="887"/>
                  <a:pt x="1492" y="1067"/>
                  <a:pt x="1381" y="1149"/>
                </a:cubicBezTo>
                <a:cubicBezTo>
                  <a:pt x="1265" y="1221"/>
                  <a:pt x="1244" y="1231"/>
                  <a:pt x="1143" y="1251"/>
                </a:cubicBezTo>
                <a:cubicBezTo>
                  <a:pt x="1042" y="1271"/>
                  <a:pt x="967" y="1265"/>
                  <a:pt x="777" y="1270"/>
                </a:cubicBezTo>
                <a:lnTo>
                  <a:pt x="0" y="1280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4" name="Freeform 18"/>
          <p:cNvSpPr>
            <a:spLocks/>
          </p:cNvSpPr>
          <p:nvPr/>
        </p:nvSpPr>
        <p:spPr bwMode="auto">
          <a:xfrm>
            <a:off x="609600" y="1914104"/>
            <a:ext cx="7256463" cy="2635250"/>
          </a:xfrm>
          <a:custGeom>
            <a:avLst/>
            <a:gdLst/>
            <a:ahLst/>
            <a:cxnLst>
              <a:cxn ang="0">
                <a:pos x="4571" y="372"/>
              </a:cxn>
              <a:cxn ang="0">
                <a:pos x="4562" y="0"/>
              </a:cxn>
              <a:cxn ang="0">
                <a:pos x="3108" y="9"/>
              </a:cxn>
              <a:cxn ang="0">
                <a:pos x="2386" y="68"/>
              </a:cxn>
              <a:cxn ang="0">
                <a:pos x="1848" y="264"/>
              </a:cxn>
              <a:cxn ang="0">
                <a:pos x="1488" y="576"/>
              </a:cxn>
              <a:cxn ang="0">
                <a:pos x="1143" y="809"/>
              </a:cxn>
              <a:cxn ang="0">
                <a:pos x="622" y="873"/>
              </a:cxn>
              <a:cxn ang="0">
                <a:pos x="9" y="873"/>
              </a:cxn>
              <a:cxn ang="0">
                <a:pos x="0" y="1641"/>
              </a:cxn>
              <a:cxn ang="0">
                <a:pos x="512" y="1650"/>
              </a:cxn>
              <a:cxn ang="0">
                <a:pos x="996" y="1641"/>
              </a:cxn>
              <a:cxn ang="0">
                <a:pos x="1234" y="1604"/>
              </a:cxn>
              <a:cxn ang="0">
                <a:pos x="1399" y="1506"/>
              </a:cxn>
              <a:cxn ang="0">
                <a:pos x="1655" y="1284"/>
              </a:cxn>
              <a:cxn ang="0">
                <a:pos x="2004" y="900"/>
              </a:cxn>
              <a:cxn ang="0">
                <a:pos x="2121" y="757"/>
              </a:cxn>
              <a:cxn ang="0">
                <a:pos x="2316" y="594"/>
              </a:cxn>
              <a:cxn ang="0">
                <a:pos x="2598" y="474"/>
              </a:cxn>
              <a:cxn ang="0">
                <a:pos x="3127" y="397"/>
              </a:cxn>
              <a:cxn ang="0">
                <a:pos x="3794" y="382"/>
              </a:cxn>
              <a:cxn ang="0">
                <a:pos x="4571" y="372"/>
              </a:cxn>
            </a:cxnLst>
            <a:rect l="0" t="0" r="r" b="b"/>
            <a:pathLst>
              <a:path w="4571" h="1660">
                <a:moveTo>
                  <a:pt x="4571" y="372"/>
                </a:moveTo>
                <a:lnTo>
                  <a:pt x="4562" y="0"/>
                </a:lnTo>
                <a:lnTo>
                  <a:pt x="3108" y="9"/>
                </a:lnTo>
                <a:cubicBezTo>
                  <a:pt x="2745" y="20"/>
                  <a:pt x="2596" y="26"/>
                  <a:pt x="2386" y="68"/>
                </a:cubicBezTo>
                <a:cubicBezTo>
                  <a:pt x="2176" y="110"/>
                  <a:pt x="1998" y="179"/>
                  <a:pt x="1848" y="264"/>
                </a:cubicBezTo>
                <a:cubicBezTo>
                  <a:pt x="1698" y="349"/>
                  <a:pt x="1606" y="485"/>
                  <a:pt x="1488" y="576"/>
                </a:cubicBezTo>
                <a:cubicBezTo>
                  <a:pt x="1370" y="667"/>
                  <a:pt x="1287" y="760"/>
                  <a:pt x="1143" y="809"/>
                </a:cubicBezTo>
                <a:cubicBezTo>
                  <a:pt x="999" y="858"/>
                  <a:pt x="811" y="862"/>
                  <a:pt x="622" y="873"/>
                </a:cubicBezTo>
                <a:lnTo>
                  <a:pt x="9" y="873"/>
                </a:lnTo>
                <a:lnTo>
                  <a:pt x="0" y="1641"/>
                </a:lnTo>
                <a:lnTo>
                  <a:pt x="512" y="1650"/>
                </a:lnTo>
                <a:cubicBezTo>
                  <a:pt x="591" y="1642"/>
                  <a:pt x="919" y="1660"/>
                  <a:pt x="996" y="1641"/>
                </a:cubicBezTo>
                <a:cubicBezTo>
                  <a:pt x="1112" y="1627"/>
                  <a:pt x="1162" y="1627"/>
                  <a:pt x="1234" y="1604"/>
                </a:cubicBezTo>
                <a:cubicBezTo>
                  <a:pt x="1301" y="1582"/>
                  <a:pt x="1329" y="1559"/>
                  <a:pt x="1399" y="1506"/>
                </a:cubicBezTo>
                <a:cubicBezTo>
                  <a:pt x="1472" y="1504"/>
                  <a:pt x="1552" y="1383"/>
                  <a:pt x="1655" y="1284"/>
                </a:cubicBezTo>
                <a:cubicBezTo>
                  <a:pt x="1756" y="1183"/>
                  <a:pt x="1926" y="988"/>
                  <a:pt x="2004" y="900"/>
                </a:cubicBezTo>
                <a:cubicBezTo>
                  <a:pt x="2082" y="812"/>
                  <a:pt x="2069" y="808"/>
                  <a:pt x="2121" y="757"/>
                </a:cubicBezTo>
                <a:cubicBezTo>
                  <a:pt x="2173" y="706"/>
                  <a:pt x="2237" y="641"/>
                  <a:pt x="2316" y="594"/>
                </a:cubicBezTo>
                <a:cubicBezTo>
                  <a:pt x="2395" y="547"/>
                  <a:pt x="2463" y="507"/>
                  <a:pt x="2598" y="474"/>
                </a:cubicBezTo>
                <a:cubicBezTo>
                  <a:pt x="2733" y="441"/>
                  <a:pt x="2928" y="412"/>
                  <a:pt x="3127" y="397"/>
                </a:cubicBezTo>
                <a:cubicBezTo>
                  <a:pt x="3378" y="392"/>
                  <a:pt x="3544" y="386"/>
                  <a:pt x="3794" y="382"/>
                </a:cubicBezTo>
                <a:lnTo>
                  <a:pt x="4571" y="372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5" name="Freeform 19"/>
          <p:cNvSpPr>
            <a:spLocks/>
          </p:cNvSpPr>
          <p:nvPr/>
        </p:nvSpPr>
        <p:spPr bwMode="auto">
          <a:xfrm>
            <a:off x="609600" y="1304504"/>
            <a:ext cx="7256463" cy="1989138"/>
          </a:xfrm>
          <a:custGeom>
            <a:avLst/>
            <a:gdLst/>
            <a:ahLst/>
            <a:cxnLst>
              <a:cxn ang="0">
                <a:pos x="4571" y="372"/>
              </a:cxn>
              <a:cxn ang="0">
                <a:pos x="4562" y="0"/>
              </a:cxn>
              <a:cxn ang="0">
                <a:pos x="3108" y="9"/>
              </a:cxn>
              <a:cxn ang="0">
                <a:pos x="2203" y="77"/>
              </a:cxn>
              <a:cxn ang="0">
                <a:pos x="1728" y="196"/>
              </a:cxn>
              <a:cxn ang="0">
                <a:pos x="1015" y="361"/>
              </a:cxn>
              <a:cxn ang="0">
                <a:pos x="0" y="361"/>
              </a:cxn>
              <a:cxn ang="0">
                <a:pos x="0" y="1247"/>
              </a:cxn>
              <a:cxn ang="0">
                <a:pos x="466" y="1247"/>
              </a:cxn>
              <a:cxn ang="0">
                <a:pos x="1042" y="1234"/>
              </a:cxn>
              <a:cxn ang="0">
                <a:pos x="1272" y="1128"/>
              </a:cxn>
              <a:cxn ang="0">
                <a:pos x="1618" y="854"/>
              </a:cxn>
              <a:cxn ang="0">
                <a:pos x="1819" y="671"/>
              </a:cxn>
              <a:cxn ang="0">
                <a:pos x="2167" y="507"/>
              </a:cxn>
              <a:cxn ang="0">
                <a:pos x="2642" y="406"/>
              </a:cxn>
              <a:cxn ang="0">
                <a:pos x="3172" y="402"/>
              </a:cxn>
              <a:cxn ang="0">
                <a:pos x="3794" y="382"/>
              </a:cxn>
              <a:cxn ang="0">
                <a:pos x="4571" y="372"/>
              </a:cxn>
            </a:cxnLst>
            <a:rect l="0" t="0" r="r" b="b"/>
            <a:pathLst>
              <a:path w="4571" h="1253">
                <a:moveTo>
                  <a:pt x="4571" y="372"/>
                </a:moveTo>
                <a:lnTo>
                  <a:pt x="4562" y="0"/>
                </a:lnTo>
                <a:lnTo>
                  <a:pt x="3108" y="9"/>
                </a:lnTo>
                <a:cubicBezTo>
                  <a:pt x="2715" y="22"/>
                  <a:pt x="2433" y="46"/>
                  <a:pt x="2203" y="77"/>
                </a:cubicBezTo>
                <a:cubicBezTo>
                  <a:pt x="1973" y="108"/>
                  <a:pt x="1926" y="149"/>
                  <a:pt x="1728" y="196"/>
                </a:cubicBezTo>
                <a:cubicBezTo>
                  <a:pt x="1530" y="243"/>
                  <a:pt x="1303" y="333"/>
                  <a:pt x="1015" y="361"/>
                </a:cubicBezTo>
                <a:lnTo>
                  <a:pt x="0" y="361"/>
                </a:lnTo>
                <a:lnTo>
                  <a:pt x="0" y="1247"/>
                </a:lnTo>
                <a:lnTo>
                  <a:pt x="466" y="1247"/>
                </a:lnTo>
                <a:cubicBezTo>
                  <a:pt x="545" y="1239"/>
                  <a:pt x="965" y="1253"/>
                  <a:pt x="1042" y="1234"/>
                </a:cubicBezTo>
                <a:lnTo>
                  <a:pt x="1272" y="1128"/>
                </a:lnTo>
                <a:cubicBezTo>
                  <a:pt x="1345" y="1126"/>
                  <a:pt x="1527" y="930"/>
                  <a:pt x="1618" y="854"/>
                </a:cubicBezTo>
                <a:cubicBezTo>
                  <a:pt x="1709" y="778"/>
                  <a:pt x="1728" y="729"/>
                  <a:pt x="1819" y="671"/>
                </a:cubicBezTo>
                <a:cubicBezTo>
                  <a:pt x="1910" y="613"/>
                  <a:pt x="2030" y="551"/>
                  <a:pt x="2167" y="507"/>
                </a:cubicBezTo>
                <a:cubicBezTo>
                  <a:pt x="2304" y="463"/>
                  <a:pt x="2475" y="423"/>
                  <a:pt x="2642" y="406"/>
                </a:cubicBezTo>
                <a:cubicBezTo>
                  <a:pt x="2809" y="389"/>
                  <a:pt x="2980" y="406"/>
                  <a:pt x="3172" y="402"/>
                </a:cubicBezTo>
                <a:cubicBezTo>
                  <a:pt x="3423" y="397"/>
                  <a:pt x="3544" y="386"/>
                  <a:pt x="3794" y="382"/>
                </a:cubicBezTo>
                <a:lnTo>
                  <a:pt x="4571" y="372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8" name="Text Box 22"/>
          <p:cNvSpPr txBox="1">
            <a:spLocks noChangeArrowheads="1"/>
          </p:cNvSpPr>
          <p:nvPr/>
        </p:nvSpPr>
        <p:spPr bwMode="auto">
          <a:xfrm>
            <a:off x="366218" y="4727816"/>
            <a:ext cx="3550693" cy="132087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small thickness of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 layers: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cooler, compared to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ABA560CB-FDFB-3B4B-AF85-4AAF78764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0680" y="4716445"/>
            <a:ext cx="3755408" cy="132087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same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  <a:sym typeface="Wingdings" pitchFamily="2" charset="2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) layers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 are thicker: warmer than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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that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69414990-221B-FA4D-8878-A2AA56EA9B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71" y="1481923"/>
            <a:ext cx="3550693" cy="116698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big thickness of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layers: warm compared to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31" name="Text Box 22">
            <a:extLst>
              <a:ext uri="{FF2B5EF4-FFF2-40B4-BE49-F238E27FC236}">
                <a16:creationId xmlns:a16="http://schemas.microsoft.com/office/drawing/2014/main" id="{690D5CEB-6A6C-264F-B806-68ECAFE7F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3762" y="1331794"/>
            <a:ext cx="3550693" cy="132087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thinner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 layers,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cooler compared to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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D3E9-A56F-5C45-B791-A95EDDDD9D52}"/>
              </a:ext>
            </a:extLst>
          </p:cNvPr>
          <p:cNvSpPr txBox="1"/>
          <p:nvPr/>
        </p:nvSpPr>
        <p:spPr>
          <a:xfrm rot="16200000">
            <a:off x="-23245" y="721306"/>
            <a:ext cx="6367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itchFamily="2" charset="2"/>
              </a:rPr>
              <a:t>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95EA32-30D8-D544-9AE6-B0205CC6ED49}"/>
              </a:ext>
            </a:extLst>
          </p:cNvPr>
          <p:cNvSpPr txBox="1"/>
          <p:nvPr/>
        </p:nvSpPr>
        <p:spPr>
          <a:xfrm>
            <a:off x="109183" y="1064526"/>
            <a:ext cx="4106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cademy Engraved LET Plain:1.0" panose="02000000000000000000" pitchFamily="2" charset="0"/>
                <a:ea typeface="+mn-ea"/>
                <a:cs typeface="+mn-cs"/>
              </a:rPr>
              <a:t>z</a:t>
            </a:r>
          </a:p>
        </p:txBody>
      </p:sp>
      <p:sp>
        <p:nvSpPr>
          <p:cNvPr id="6" name="Summing Junction 5">
            <a:extLst>
              <a:ext uri="{FF2B5EF4-FFF2-40B4-BE49-F238E27FC236}">
                <a16:creationId xmlns:a16="http://schemas.microsoft.com/office/drawing/2014/main" id="{57C7896D-4739-1044-92DC-6E0143FE5412}"/>
              </a:ext>
            </a:extLst>
          </p:cNvPr>
          <p:cNvSpPr/>
          <p:nvPr/>
        </p:nvSpPr>
        <p:spPr bwMode="auto">
          <a:xfrm>
            <a:off x="2524837" y="2674961"/>
            <a:ext cx="2019869" cy="1978926"/>
          </a:xfrm>
          <a:prstGeom prst="flowChartSummingJunction">
            <a:avLst/>
          </a:prstGeom>
          <a:solidFill>
            <a:schemeClr val="accent2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Jet stream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into page </a:t>
            </a:r>
          </a:p>
        </p:txBody>
      </p:sp>
      <p:sp>
        <p:nvSpPr>
          <p:cNvPr id="8" name="Striped Right Arrow 7">
            <a:extLst>
              <a:ext uri="{FF2B5EF4-FFF2-40B4-BE49-F238E27FC236}">
                <a16:creationId xmlns:a16="http://schemas.microsoft.com/office/drawing/2014/main" id="{8D016ABB-F548-EF4D-A165-0EF7BDFD83E7}"/>
              </a:ext>
            </a:extLst>
          </p:cNvPr>
          <p:cNvSpPr/>
          <p:nvPr/>
        </p:nvSpPr>
        <p:spPr bwMode="auto">
          <a:xfrm>
            <a:off x="3616651" y="3289109"/>
            <a:ext cx="2361063" cy="723331"/>
          </a:xfrm>
          <a:prstGeom prst="stripedRightArrow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Coriolis force to R</a:t>
            </a:r>
          </a:p>
        </p:txBody>
      </p:sp>
      <p:sp>
        <p:nvSpPr>
          <p:cNvPr id="38" name="Striped Right Arrow 37">
            <a:extLst>
              <a:ext uri="{FF2B5EF4-FFF2-40B4-BE49-F238E27FC236}">
                <a16:creationId xmlns:a16="http://schemas.microsoft.com/office/drawing/2014/main" id="{F8C13FC8-4A04-0F43-AE88-2B73F3F6FB97}"/>
              </a:ext>
            </a:extLst>
          </p:cNvPr>
          <p:cNvSpPr/>
          <p:nvPr/>
        </p:nvSpPr>
        <p:spPr bwMode="auto">
          <a:xfrm flipH="1">
            <a:off x="1173706" y="3264088"/>
            <a:ext cx="2267799" cy="723331"/>
          </a:xfrm>
          <a:prstGeom prst="stripedRightArrow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PGF is “downhill”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3CF2F5-1EEB-BC42-9EAF-863EC4D75A32}"/>
              </a:ext>
            </a:extLst>
          </p:cNvPr>
          <p:cNvSpPr txBox="1"/>
          <p:nvPr/>
        </p:nvSpPr>
        <p:spPr>
          <a:xfrm>
            <a:off x="300253" y="6311244"/>
            <a:ext cx="938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North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0082D9-9D17-4F4B-8C5E-40EF2E3EB609}"/>
              </a:ext>
            </a:extLst>
          </p:cNvPr>
          <p:cNvSpPr txBox="1"/>
          <p:nvPr/>
        </p:nvSpPr>
        <p:spPr>
          <a:xfrm>
            <a:off x="7249239" y="6396335"/>
            <a:ext cx="989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South</a:t>
            </a:r>
          </a:p>
        </p:txBody>
      </p:sp>
    </p:spTree>
    <p:extLst>
      <p:ext uri="{BB962C8B-B14F-4D97-AF65-F5344CB8AC3E}">
        <p14:creationId xmlns:p14="http://schemas.microsoft.com/office/powerpoint/2010/main" val="2164979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02807F-281C-7343-89A5-0B106EF2C9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61"/>
          <a:stretch/>
        </p:blipFill>
        <p:spPr>
          <a:xfrm>
            <a:off x="381000" y="1235242"/>
            <a:ext cx="8229600" cy="5165558"/>
          </a:xfrm>
          <a:prstGeom prst="rect">
            <a:avLst/>
          </a:prstGeom>
        </p:spPr>
      </p:pic>
      <p:sp>
        <p:nvSpPr>
          <p:cNvPr id="1453060" name="Line 4"/>
          <p:cNvSpPr>
            <a:spLocks noChangeShapeType="1"/>
          </p:cNvSpPr>
          <p:nvPr/>
        </p:nvSpPr>
        <p:spPr bwMode="auto">
          <a:xfrm>
            <a:off x="609600" y="6333704"/>
            <a:ext cx="7620000" cy="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63" name="Oval 7"/>
          <p:cNvSpPr>
            <a:spLocks noChangeArrowheads="1"/>
          </p:cNvSpPr>
          <p:nvPr/>
        </p:nvSpPr>
        <p:spPr bwMode="auto">
          <a:xfrm>
            <a:off x="1981200" y="2599904"/>
            <a:ext cx="2971800" cy="2057400"/>
          </a:xfrm>
          <a:prstGeom prst="ellipse">
            <a:avLst/>
          </a:prstGeom>
          <a:noFill/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-20054" y="0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contours of T(K): it </a:t>
            </a: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FF00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de</a:t>
            </a: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creases with height</a:t>
            </a:r>
            <a:r>
              <a:rPr kumimoji="0" lang="en-US" sz="3200" b="1" i="0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(plus the horizontal gradients due to TWB)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8" name="Text Box 22"/>
          <p:cNvSpPr txBox="1">
            <a:spLocks noChangeArrowheads="1"/>
          </p:cNvSpPr>
          <p:nvPr/>
        </p:nvSpPr>
        <p:spPr bwMode="auto">
          <a:xfrm>
            <a:off x="366218" y="4727816"/>
            <a:ext cx="3550693" cy="141320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small thickness of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 layers: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cooler, compared to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ABA560CB-FDFB-3B4B-AF85-4AAF78764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2792" y="4716445"/>
            <a:ext cx="3755408" cy="141320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same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  <a:sym typeface="Wingdings" pitchFamily="2" charset="2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) layers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 are thicker: warmer than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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that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69414990-221B-FA4D-8878-A2AA56EA9B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71" y="1481923"/>
            <a:ext cx="3550693" cy="12900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big thickness of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layers: warm compared to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1" name="Text Box 22">
            <a:extLst>
              <a:ext uri="{FF2B5EF4-FFF2-40B4-BE49-F238E27FC236}">
                <a16:creationId xmlns:a16="http://schemas.microsoft.com/office/drawing/2014/main" id="{690D5CEB-6A6C-264F-B806-68ECAFE7F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7507" y="1331794"/>
            <a:ext cx="3550693" cy="15055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thinner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 layers,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cooler compared to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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3CF2F5-1EEB-BC42-9EAF-863EC4D75A32}"/>
              </a:ext>
            </a:extLst>
          </p:cNvPr>
          <p:cNvSpPr txBox="1"/>
          <p:nvPr/>
        </p:nvSpPr>
        <p:spPr>
          <a:xfrm>
            <a:off x="300253" y="6311244"/>
            <a:ext cx="938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North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0082D9-9D17-4F4B-8C5E-40EF2E3EB609}"/>
              </a:ext>
            </a:extLst>
          </p:cNvPr>
          <p:cNvSpPr txBox="1"/>
          <p:nvPr/>
        </p:nvSpPr>
        <p:spPr>
          <a:xfrm>
            <a:off x="7249239" y="6396335"/>
            <a:ext cx="989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South</a:t>
            </a:r>
          </a:p>
        </p:txBody>
      </p:sp>
    </p:spTree>
    <p:extLst>
      <p:ext uri="{BB962C8B-B14F-4D97-AF65-F5344CB8AC3E}">
        <p14:creationId xmlns:p14="http://schemas.microsoft.com/office/powerpoint/2010/main" val="2449504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4B5B3-4751-5C43-9ADE-DE3075C8A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71600"/>
            <a:ext cx="7912100" cy="4978400"/>
          </a:xfrm>
          <a:prstGeom prst="rect">
            <a:avLst/>
          </a:prstGeom>
        </p:spPr>
      </p:pic>
      <p:sp>
        <p:nvSpPr>
          <p:cNvPr id="1453060" name="Line 4"/>
          <p:cNvSpPr>
            <a:spLocks noChangeShapeType="1"/>
          </p:cNvSpPr>
          <p:nvPr/>
        </p:nvSpPr>
        <p:spPr bwMode="auto">
          <a:xfrm>
            <a:off x="609600" y="6333704"/>
            <a:ext cx="7620000" cy="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63" name="Oval 7"/>
          <p:cNvSpPr>
            <a:spLocks noChangeArrowheads="1"/>
          </p:cNvSpPr>
          <p:nvPr/>
        </p:nvSpPr>
        <p:spPr bwMode="auto">
          <a:xfrm>
            <a:off x="1981200" y="2599904"/>
            <a:ext cx="2971800" cy="2057400"/>
          </a:xfrm>
          <a:prstGeom prst="ellipse">
            <a:avLst/>
          </a:prstGeom>
          <a:noFill/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-20054" y="0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contours of </a:t>
            </a: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ymbol" pitchFamily="2" charset="2"/>
              </a:rPr>
              <a:t>q(K)</a:t>
            </a: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: it </a:t>
            </a: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FF00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in</a:t>
            </a: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creases with height</a:t>
            </a:r>
            <a:r>
              <a:rPr kumimoji="0" lang="en-US" sz="3200" b="1" i="0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(plus the horizontal gradients due to TWB)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8" name="Text Box 22"/>
          <p:cNvSpPr txBox="1">
            <a:spLocks noChangeArrowheads="1"/>
          </p:cNvSpPr>
          <p:nvPr/>
        </p:nvSpPr>
        <p:spPr bwMode="auto">
          <a:xfrm>
            <a:off x="366218" y="4727816"/>
            <a:ext cx="3550693" cy="141320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small thickness of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 layers: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cooler, compared to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ABA560CB-FDFB-3B4B-AF85-4AAF78764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2792" y="4716445"/>
            <a:ext cx="3755408" cy="141320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same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  <a:sym typeface="Wingdings" pitchFamily="2" charset="2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) layers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 are thicker: warmer than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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that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69414990-221B-FA4D-8878-A2AA56EA9B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71" y="1481923"/>
            <a:ext cx="3550693" cy="12900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big thickness of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layers: warm compared to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1" name="Text Box 22">
            <a:extLst>
              <a:ext uri="{FF2B5EF4-FFF2-40B4-BE49-F238E27FC236}">
                <a16:creationId xmlns:a16="http://schemas.microsoft.com/office/drawing/2014/main" id="{690D5CEB-6A6C-264F-B806-68ECAFE7F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7507" y="1331794"/>
            <a:ext cx="3550693" cy="15055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thinner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 layers,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cooler compared to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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3CF2F5-1EEB-BC42-9EAF-863EC4D75A32}"/>
              </a:ext>
            </a:extLst>
          </p:cNvPr>
          <p:cNvSpPr txBox="1"/>
          <p:nvPr/>
        </p:nvSpPr>
        <p:spPr>
          <a:xfrm>
            <a:off x="300253" y="6311244"/>
            <a:ext cx="938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North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0082D9-9D17-4F4B-8C5E-40EF2E3EB609}"/>
              </a:ext>
            </a:extLst>
          </p:cNvPr>
          <p:cNvSpPr txBox="1"/>
          <p:nvPr/>
        </p:nvSpPr>
        <p:spPr>
          <a:xfrm>
            <a:off x="7249239" y="6396335"/>
            <a:ext cx="989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South</a:t>
            </a:r>
          </a:p>
        </p:txBody>
      </p:sp>
    </p:spTree>
    <p:extLst>
      <p:ext uri="{BB962C8B-B14F-4D97-AF65-F5344CB8AC3E}">
        <p14:creationId xmlns:p14="http://schemas.microsoft.com/office/powerpoint/2010/main" val="704612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mporary">
  <a:themeElements>
    <a:clrScheme name="">
      <a:dk1>
        <a:srgbClr val="000000"/>
      </a:dk1>
      <a:lt1>
        <a:srgbClr val="FFFFFF"/>
      </a:lt1>
      <a:dk2>
        <a:srgbClr val="0066CC"/>
      </a:dk2>
      <a:lt2>
        <a:srgbClr val="CBCBCB"/>
      </a:lt2>
      <a:accent1>
        <a:srgbClr val="009999"/>
      </a:accent1>
      <a:accent2>
        <a:srgbClr val="FF9933"/>
      </a:accent2>
      <a:accent3>
        <a:srgbClr val="AAB8E2"/>
      </a:accent3>
      <a:accent4>
        <a:srgbClr val="DADADA"/>
      </a:accent4>
      <a:accent5>
        <a:srgbClr val="AACACA"/>
      </a:accent5>
      <a:accent6>
        <a:srgbClr val="E78A2D"/>
      </a:accent6>
      <a:hlink>
        <a:srgbClr val="330099"/>
      </a:hlink>
      <a:folHlink>
        <a:srgbClr val="CBCBCB"/>
      </a:folHlink>
    </a:clrScheme>
    <a:fontScheme name="Contemporary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ontemporar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emporary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8901</TotalTime>
  <Words>1030</Words>
  <Application>Microsoft Macintosh PowerPoint</Application>
  <PresentationFormat>On-screen Show (4:3)</PresentationFormat>
  <Paragraphs>189</Paragraphs>
  <Slides>29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29</vt:i4>
      </vt:variant>
    </vt:vector>
  </HeadingPairs>
  <TitlesOfParts>
    <vt:vector size="42" baseType="lpstr">
      <vt:lpstr>Academy Engraved LET Plain:1.0</vt:lpstr>
      <vt:lpstr>ＭＳ Ｐゴシック</vt:lpstr>
      <vt:lpstr>Arial</vt:lpstr>
      <vt:lpstr>Braggadocio</vt:lpstr>
      <vt:lpstr>Calibri</vt:lpstr>
      <vt:lpstr>Symbol</vt:lpstr>
      <vt:lpstr>Times</vt:lpstr>
      <vt:lpstr>Times New Roman</vt:lpstr>
      <vt:lpstr>Wingdings</vt:lpstr>
      <vt:lpstr>Office Theme</vt:lpstr>
      <vt:lpstr>Contemporary</vt:lpstr>
      <vt:lpstr>3_Office Theme</vt:lpstr>
      <vt:lpstr>1_Blank Presentation</vt:lpstr>
      <vt:lpstr>Logic(s) of thermal wind balance:   Warm and cool core cyclones</vt:lpstr>
      <vt:lpstr>Balanced vortices: logically a long way from Fundamentals, but still Elemental (basic to the observed atmosphere)</vt:lpstr>
      <vt:lpstr>PowerPoint Presentation</vt:lpstr>
      <vt:lpstr>PowerPoint Presentation</vt:lpstr>
      <vt:lpstr>PowerPoint Presentation</vt:lpstr>
      <vt:lpstr>2021 Given: a Jet. Sketch p, q surfaces.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Generalization: PV</vt:lpstr>
      <vt:lpstr>Since our main weather concern is in the lower troposphere (where water is),</vt:lpstr>
      <vt:lpstr>Balanced anticyclones exist too...</vt:lpstr>
      <vt:lpstr>Vorticity (or PV) blobs</vt:lpstr>
      <vt:lpstr>A warm core anticyclone</vt:lpstr>
      <vt:lpstr>A warm core cyclone</vt:lpstr>
      <vt:lpstr>A cool core anticyclone</vt:lpstr>
      <vt:lpstr>Question: what the heck is absolute vorticity </vt:lpstr>
      <vt:lpstr>PowerPoint Presentation</vt:lpstr>
      <vt:lpstr>PowerPoint Presentation</vt:lpstr>
      <vt:lpstr>Conservation of absolute vorticity: how?</vt:lpstr>
      <vt:lpstr>Vorticity equation derivation</vt:lpstr>
      <vt:lpstr>Holy grail of dynamics: get div &amp; </vt:lpstr>
      <vt:lpstr>Heh heh ... did I say "any cost"... ? gulp</vt:lpstr>
    </vt:vector>
  </TitlesOfParts>
  <Manager/>
  <Company>Univ of Miami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PV and warm and cool core vortex structure</dc:title>
  <dc:subject/>
  <dc:creator>Brian Mapes</dc:creator>
  <cp:keywords/>
  <dc:description/>
  <cp:lastModifiedBy>Microsoft Office User</cp:lastModifiedBy>
  <cp:revision>167</cp:revision>
  <dcterms:created xsi:type="dcterms:W3CDTF">2017-03-09T19:32:50Z</dcterms:created>
  <dcterms:modified xsi:type="dcterms:W3CDTF">2022-10-17T16:29:38Z</dcterms:modified>
  <cp:category/>
</cp:coreProperties>
</file>

<file path=docProps/thumbnail.jpeg>
</file>